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4"/>
  </p:notesMasterIdLst>
  <p:sldIdLst>
    <p:sldId id="257" r:id="rId2"/>
    <p:sldId id="256" r:id="rId3"/>
    <p:sldId id="258" r:id="rId4"/>
    <p:sldId id="404" r:id="rId5"/>
    <p:sldId id="393" r:id="rId6"/>
    <p:sldId id="394" r:id="rId7"/>
    <p:sldId id="297" r:id="rId8"/>
    <p:sldId id="298" r:id="rId9"/>
    <p:sldId id="396" r:id="rId10"/>
    <p:sldId id="342" r:id="rId11"/>
    <p:sldId id="352" r:id="rId12"/>
    <p:sldId id="356" r:id="rId13"/>
    <p:sldId id="341" r:id="rId14"/>
    <p:sldId id="357" r:id="rId15"/>
    <p:sldId id="354" r:id="rId16"/>
    <p:sldId id="397" r:id="rId17"/>
    <p:sldId id="365" r:id="rId18"/>
    <p:sldId id="358" r:id="rId19"/>
    <p:sldId id="343" r:id="rId20"/>
    <p:sldId id="346" r:id="rId21"/>
    <p:sldId id="344" r:id="rId22"/>
    <p:sldId id="398" r:id="rId23"/>
    <p:sldId id="366" r:id="rId24"/>
    <p:sldId id="381" r:id="rId25"/>
    <p:sldId id="399" r:id="rId26"/>
    <p:sldId id="367" r:id="rId27"/>
    <p:sldId id="334" r:id="rId28"/>
    <p:sldId id="360" r:id="rId29"/>
    <p:sldId id="400" r:id="rId30"/>
    <p:sldId id="299" r:id="rId31"/>
    <p:sldId id="370" r:id="rId32"/>
    <p:sldId id="372" r:id="rId33"/>
    <p:sldId id="374" r:id="rId34"/>
    <p:sldId id="376" r:id="rId35"/>
    <p:sldId id="401" r:id="rId36"/>
    <p:sldId id="377" r:id="rId37"/>
    <p:sldId id="379" r:id="rId38"/>
    <p:sldId id="382" r:id="rId39"/>
    <p:sldId id="383" r:id="rId40"/>
    <p:sldId id="384" r:id="rId41"/>
    <p:sldId id="386" r:id="rId42"/>
    <p:sldId id="402" r:id="rId43"/>
    <p:sldId id="406" r:id="rId44"/>
    <p:sldId id="403" r:id="rId45"/>
    <p:sldId id="391" r:id="rId46"/>
    <p:sldId id="392" r:id="rId47"/>
    <p:sldId id="405" r:id="rId48"/>
    <p:sldId id="390" r:id="rId49"/>
    <p:sldId id="389" r:id="rId50"/>
    <p:sldId id="295" r:id="rId51"/>
    <p:sldId id="387" r:id="rId52"/>
    <p:sldId id="38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DFF"/>
    <a:srgbClr val="ABFF3C"/>
    <a:srgbClr val="DA000D"/>
    <a:srgbClr val="0432FF"/>
    <a:srgbClr val="004F6D"/>
    <a:srgbClr val="006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7"/>
    <p:restoredTop sz="74204"/>
  </p:normalViewPr>
  <p:slideViewPr>
    <p:cSldViewPr snapToGrid="0" snapToObjects="1">
      <p:cViewPr varScale="1">
        <p:scale>
          <a:sx n="78" d="100"/>
          <a:sy n="78" d="100"/>
        </p:scale>
        <p:origin x="2416" y="184"/>
      </p:cViewPr>
      <p:guideLst/>
    </p:cSldViewPr>
  </p:slideViewPr>
  <p:notesTextViewPr>
    <p:cViewPr>
      <p:scale>
        <a:sx n="110" d="100"/>
        <a:sy n="110" d="100"/>
      </p:scale>
      <p:origin x="0" y="0"/>
    </p:cViewPr>
  </p:notesTextViewPr>
  <p:notesViewPr>
    <p:cSldViewPr snapToGrid="0" snapToObjects="1">
      <p:cViewPr varScale="1">
        <p:scale>
          <a:sx n="81" d="100"/>
          <a:sy n="81" d="100"/>
        </p:scale>
        <p:origin x="217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Sheet1!$B$11</c:f>
              <c:strCache>
                <c:ptCount val="1"/>
                <c:pt idx="0">
                  <c:v>PFMs (nr)</c:v>
                </c:pt>
              </c:strCache>
            </c:strRef>
          </c:tx>
          <c:spPr>
            <a:ln w="38100" cap="rnd">
              <a:solidFill>
                <a:srgbClr val="4477AA"/>
              </a:solidFill>
              <a:prstDash val="sysDash"/>
              <a:round/>
            </a:ln>
            <a:effectLst/>
          </c:spPr>
          <c:marker>
            <c:symbol val="circle"/>
            <c:size val="5"/>
            <c:spPr>
              <a:noFill/>
              <a:ln w="9525">
                <a:noFill/>
              </a:ln>
              <a:effectLst/>
            </c:spPr>
          </c:marker>
          <c:cat>
            <c:strRef>
              <c:f>Sheet1!$A$12:$A$19</c:f>
              <c:strCache>
                <c:ptCount val="8"/>
                <c:pt idx="0">
                  <c:v>2004</c:v>
                </c:pt>
                <c:pt idx="1">
                  <c:v>2006</c:v>
                </c:pt>
                <c:pt idx="2">
                  <c:v>2008</c:v>
                </c:pt>
                <c:pt idx="3">
                  <c:v>2010</c:v>
                </c:pt>
                <c:pt idx="4">
                  <c:v>2014</c:v>
                </c:pt>
                <c:pt idx="5">
                  <c:v>2016</c:v>
                </c:pt>
                <c:pt idx="6">
                  <c:v>2018</c:v>
                </c:pt>
                <c:pt idx="7">
                  <c:v>…</c:v>
                </c:pt>
              </c:strCache>
            </c:strRef>
          </c:cat>
          <c:val>
            <c:numRef>
              <c:f>Sheet1!$B$12:$B$19</c:f>
              <c:numCache>
                <c:formatCode>General</c:formatCode>
                <c:ptCount val="8"/>
                <c:pt idx="0">
                  <c:v>111</c:v>
                </c:pt>
                <c:pt idx="1">
                  <c:v>123</c:v>
                </c:pt>
                <c:pt idx="2">
                  <c:v>138</c:v>
                </c:pt>
                <c:pt idx="3">
                  <c:v>457</c:v>
                </c:pt>
                <c:pt idx="4">
                  <c:v>590</c:v>
                </c:pt>
                <c:pt idx="5">
                  <c:v>1082</c:v>
                </c:pt>
                <c:pt idx="6">
                  <c:v>1404</c:v>
                </c:pt>
                <c:pt idx="7">
                  <c:v>1533</c:v>
                </c:pt>
              </c:numCache>
            </c:numRef>
          </c:val>
          <c:smooth val="0"/>
          <c:extLst>
            <c:ext xmlns:c16="http://schemas.microsoft.com/office/drawing/2014/chart" uri="{C3380CC4-5D6E-409C-BE32-E72D297353CC}">
              <c16:uniqueId val="{00000000-52CD-B847-BB49-68A4BA6ADC3F}"/>
            </c:ext>
          </c:extLst>
        </c:ser>
        <c:ser>
          <c:idx val="2"/>
          <c:order val="1"/>
          <c:tx>
            <c:strRef>
              <c:f>Sheet1!$C$11</c:f>
              <c:strCache>
                <c:ptCount val="1"/>
                <c:pt idx="0">
                  <c:v>PFMs (total)</c:v>
                </c:pt>
              </c:strCache>
            </c:strRef>
          </c:tx>
          <c:spPr>
            <a:ln w="38100" cap="rnd">
              <a:solidFill>
                <a:srgbClr val="4477AA"/>
              </a:solidFill>
              <a:round/>
            </a:ln>
            <a:effectLst/>
          </c:spPr>
          <c:marker>
            <c:symbol val="circle"/>
            <c:size val="5"/>
            <c:spPr>
              <a:noFill/>
              <a:ln w="9525">
                <a:noFill/>
              </a:ln>
              <a:effectLst/>
            </c:spPr>
          </c:marker>
          <c:cat>
            <c:strRef>
              <c:f>Sheet1!$A$12:$A$19</c:f>
              <c:strCache>
                <c:ptCount val="8"/>
                <c:pt idx="0">
                  <c:v>2004</c:v>
                </c:pt>
                <c:pt idx="1">
                  <c:v>2006</c:v>
                </c:pt>
                <c:pt idx="2">
                  <c:v>2008</c:v>
                </c:pt>
                <c:pt idx="3">
                  <c:v>2010</c:v>
                </c:pt>
                <c:pt idx="4">
                  <c:v>2014</c:v>
                </c:pt>
                <c:pt idx="5">
                  <c:v>2016</c:v>
                </c:pt>
                <c:pt idx="6">
                  <c:v>2018</c:v>
                </c:pt>
                <c:pt idx="7">
                  <c:v>…</c:v>
                </c:pt>
              </c:strCache>
            </c:strRef>
          </c:cat>
          <c:val>
            <c:numRef>
              <c:f>Sheet1!$C$12:$C$19</c:f>
              <c:numCache>
                <c:formatCode>General</c:formatCode>
                <c:ptCount val="8"/>
                <c:pt idx="0">
                  <c:v>111</c:v>
                </c:pt>
                <c:pt idx="1">
                  <c:v>123</c:v>
                </c:pt>
                <c:pt idx="2">
                  <c:v>138</c:v>
                </c:pt>
                <c:pt idx="3">
                  <c:v>474</c:v>
                </c:pt>
                <c:pt idx="4">
                  <c:v>656</c:v>
                </c:pt>
                <c:pt idx="5">
                  <c:v>1210</c:v>
                </c:pt>
                <c:pt idx="6">
                  <c:v>1564</c:v>
                </c:pt>
                <c:pt idx="7">
                  <c:v>1745</c:v>
                </c:pt>
              </c:numCache>
            </c:numRef>
          </c:val>
          <c:smooth val="0"/>
          <c:extLst>
            <c:ext xmlns:c16="http://schemas.microsoft.com/office/drawing/2014/chart" uri="{C3380CC4-5D6E-409C-BE32-E72D297353CC}">
              <c16:uniqueId val="{00000001-52CD-B847-BB49-68A4BA6ADC3F}"/>
            </c:ext>
          </c:extLst>
        </c:ser>
        <c:ser>
          <c:idx val="3"/>
          <c:order val="2"/>
          <c:tx>
            <c:strRef>
              <c:f>Sheet1!$D$11</c:f>
              <c:strCache>
                <c:ptCount val="1"/>
                <c:pt idx="0">
                  <c:v>TFFMs (total)</c:v>
                </c:pt>
              </c:strCache>
            </c:strRef>
          </c:tx>
          <c:spPr>
            <a:ln w="38100" cap="rnd">
              <a:solidFill>
                <a:srgbClr val="D87D8A"/>
              </a:solidFill>
              <a:round/>
            </a:ln>
            <a:effectLst/>
          </c:spPr>
          <c:marker>
            <c:symbol val="circle"/>
            <c:size val="5"/>
            <c:spPr>
              <a:noFill/>
              <a:ln w="9525">
                <a:noFill/>
              </a:ln>
              <a:effectLst/>
            </c:spPr>
          </c:marker>
          <c:cat>
            <c:strRef>
              <c:f>Sheet1!$A$12:$A$19</c:f>
              <c:strCache>
                <c:ptCount val="8"/>
                <c:pt idx="0">
                  <c:v>2004</c:v>
                </c:pt>
                <c:pt idx="1">
                  <c:v>2006</c:v>
                </c:pt>
                <c:pt idx="2">
                  <c:v>2008</c:v>
                </c:pt>
                <c:pt idx="3">
                  <c:v>2010</c:v>
                </c:pt>
                <c:pt idx="4">
                  <c:v>2014</c:v>
                </c:pt>
                <c:pt idx="5">
                  <c:v>2016</c:v>
                </c:pt>
                <c:pt idx="6">
                  <c:v>2018</c:v>
                </c:pt>
                <c:pt idx="7">
                  <c:v>…</c:v>
                </c:pt>
              </c:strCache>
            </c:strRef>
          </c:cat>
          <c:val>
            <c:numRef>
              <c:f>Sheet1!$D$12:$D$19</c:f>
              <c:numCache>
                <c:formatCode>General</c:formatCode>
                <c:ptCount val="8"/>
                <c:pt idx="5">
                  <c:v>130</c:v>
                </c:pt>
                <c:pt idx="6">
                  <c:v>446</c:v>
                </c:pt>
                <c:pt idx="7">
                  <c:v>446</c:v>
                </c:pt>
              </c:numCache>
            </c:numRef>
          </c:val>
          <c:smooth val="0"/>
          <c:extLst>
            <c:ext xmlns:c16="http://schemas.microsoft.com/office/drawing/2014/chart" uri="{C3380CC4-5D6E-409C-BE32-E72D297353CC}">
              <c16:uniqueId val="{00000002-52CD-B847-BB49-68A4BA6ADC3F}"/>
            </c:ext>
          </c:extLst>
        </c:ser>
        <c:dLbls>
          <c:showLegendKey val="0"/>
          <c:showVal val="0"/>
          <c:showCatName val="0"/>
          <c:showSerName val="0"/>
          <c:showPercent val="0"/>
          <c:showBubbleSize val="0"/>
        </c:dLbls>
        <c:marker val="1"/>
        <c:smooth val="0"/>
        <c:axId val="763849728"/>
        <c:axId val="763906000"/>
      </c:lineChart>
      <c:catAx>
        <c:axId val="763849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63906000"/>
        <c:crosses val="autoZero"/>
        <c:auto val="1"/>
        <c:lblAlgn val="ctr"/>
        <c:lblOffset val="100"/>
        <c:noMultiLvlLbl val="0"/>
      </c:catAx>
      <c:valAx>
        <c:axId val="7639060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63849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E6D98-B528-8B47-B89D-FAAEB3ADB354}" type="datetimeFigureOut">
              <a:rPr lang="en-US" smtClean="0"/>
              <a:t>9/11/18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9268D8-B16D-8F46-BF10-0E64FB94DE94}" type="slidenum">
              <a:rPr lang="en-US" smtClean="0"/>
              <a:t>‹#›</a:t>
            </a:fld>
            <a:endParaRPr lang="en-US"/>
          </a:p>
        </p:txBody>
      </p:sp>
    </p:spTree>
    <p:extLst>
      <p:ext uri="{BB962C8B-B14F-4D97-AF65-F5344CB8AC3E}">
        <p14:creationId xmlns:p14="http://schemas.microsoft.com/office/powerpoint/2010/main" val="113661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latin typeface="Calibri" charset="0"/>
              </a:rPr>
              <a:t>Thank you very much Phillip for your kind introduction. First of all, </a:t>
            </a:r>
            <a:r>
              <a:rPr lang="en-US" dirty="0">
                <a:latin typeface="Calibri" charset="0"/>
              </a:rPr>
              <a:t>I</a:t>
            </a:r>
            <a:r>
              <a:rPr lang="en-US" baseline="0" dirty="0">
                <a:latin typeface="Calibri" charset="0"/>
              </a:rPr>
              <a:t> want to take the opportunity to thank the organizers for inviting me to the GREEKC Meeting in Ljubljana. Today, I will be talking about the </a:t>
            </a:r>
            <a:r>
              <a:rPr lang="en-US" dirty="0"/>
              <a:t>2018 release of JASPAR, which has been recently published in the NAR Database Issue, and describe its new and improved features and tools.</a:t>
            </a:r>
          </a:p>
        </p:txBody>
      </p:sp>
      <p:sp>
        <p:nvSpPr>
          <p:cNvPr id="4" name="Slide Number Placeholder 3"/>
          <p:cNvSpPr>
            <a:spLocks noGrp="1"/>
          </p:cNvSpPr>
          <p:nvPr>
            <p:ph type="sldNum" sz="quarter" idx="10"/>
          </p:nvPr>
        </p:nvSpPr>
        <p:spPr/>
        <p:txBody>
          <a:bodyPr/>
          <a:lstStyle/>
          <a:p>
            <a:fld id="{329268D8-B16D-8F46-BF10-0E64FB94DE94}" type="slidenum">
              <a:rPr lang="en-US" smtClean="0"/>
              <a:t>1</a:t>
            </a:fld>
            <a:endParaRPr lang="en-US"/>
          </a:p>
        </p:txBody>
      </p:sp>
    </p:spTree>
    <p:extLst>
      <p:ext uri="{BB962C8B-B14F-4D97-AF65-F5344CB8AC3E}">
        <p14:creationId xmlns:p14="http://schemas.microsoft.com/office/powerpoint/2010/main" val="1618848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I will provide statistics from my curation process on the recent data from the </a:t>
            </a:r>
            <a:r>
              <a:rPr lang="en-US" dirty="0" err="1"/>
              <a:t>Taipale</a:t>
            </a:r>
            <a:r>
              <a:rPr lang="en-US" dirty="0"/>
              <a:t> Lab. I started with 859 high-quality profiles in terms of information content (there were a few whose quality was not good). The first step in the curation process was to check whether profiles had literature support. For 183 profiles, I could not find any. In addition, 6 of the profiles were of non TF proteins.</a:t>
            </a:r>
          </a:p>
        </p:txBody>
      </p:sp>
      <p:sp>
        <p:nvSpPr>
          <p:cNvPr id="4" name="Slide Number Placeholder 3"/>
          <p:cNvSpPr>
            <a:spLocks noGrp="1"/>
          </p:cNvSpPr>
          <p:nvPr>
            <p:ph type="sldNum" sz="quarter" idx="10"/>
          </p:nvPr>
        </p:nvSpPr>
        <p:spPr/>
        <p:txBody>
          <a:bodyPr/>
          <a:lstStyle/>
          <a:p>
            <a:fld id="{329268D8-B16D-8F46-BF10-0E64FB94DE94}" type="slidenum">
              <a:rPr lang="en-US" smtClean="0"/>
              <a:t>10</a:t>
            </a:fld>
            <a:endParaRPr lang="en-US"/>
          </a:p>
        </p:txBody>
      </p:sp>
    </p:spTree>
    <p:extLst>
      <p:ext uri="{BB962C8B-B14F-4D97-AF65-F5344CB8AC3E}">
        <p14:creationId xmlns:p14="http://schemas.microsoft.com/office/powerpoint/2010/main" val="73594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literature support, what I mean is finding one or more papers that say something like this highlighted text. For instance, the </a:t>
            </a:r>
            <a:r>
              <a:rPr lang="en-US" dirty="0" err="1"/>
              <a:t>Irx</a:t>
            </a:r>
            <a:r>
              <a:rPr lang="en-US" dirty="0"/>
              <a:t> family of TFs prefers this kind of sequence. I am showing you this paper because it has been key for adding most of homeodomain TFs to JASPAR.</a:t>
            </a:r>
          </a:p>
        </p:txBody>
      </p:sp>
      <p:sp>
        <p:nvSpPr>
          <p:cNvPr id="4" name="Slide Number Placeholder 3"/>
          <p:cNvSpPr>
            <a:spLocks noGrp="1"/>
          </p:cNvSpPr>
          <p:nvPr>
            <p:ph type="sldNum" sz="quarter" idx="10"/>
          </p:nvPr>
        </p:nvSpPr>
        <p:spPr/>
        <p:txBody>
          <a:bodyPr/>
          <a:lstStyle/>
          <a:p>
            <a:fld id="{329268D8-B16D-8F46-BF10-0E64FB94DE94}" type="slidenum">
              <a:rPr lang="en-US" smtClean="0"/>
              <a:t>11</a:t>
            </a:fld>
            <a:endParaRPr lang="en-US"/>
          </a:p>
        </p:txBody>
      </p:sp>
    </p:spTree>
    <p:extLst>
      <p:ext uri="{BB962C8B-B14F-4D97-AF65-F5344CB8AC3E}">
        <p14:creationId xmlns:p14="http://schemas.microsoft.com/office/powerpoint/2010/main" val="307997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was to check whether the profile already exists in JASPAR. If not, they were added to the database. If existed, I checked if the profile was a new binding mode for the TF.</a:t>
            </a:r>
          </a:p>
        </p:txBody>
      </p:sp>
      <p:sp>
        <p:nvSpPr>
          <p:cNvPr id="4" name="Slide Number Placeholder 3"/>
          <p:cNvSpPr>
            <a:spLocks noGrp="1"/>
          </p:cNvSpPr>
          <p:nvPr>
            <p:ph type="sldNum" sz="quarter" idx="10"/>
          </p:nvPr>
        </p:nvSpPr>
        <p:spPr/>
        <p:txBody>
          <a:bodyPr/>
          <a:lstStyle/>
          <a:p>
            <a:fld id="{329268D8-B16D-8F46-BF10-0E64FB94DE94}" type="slidenum">
              <a:rPr lang="en-US" smtClean="0"/>
              <a:t>12</a:t>
            </a:fld>
            <a:endParaRPr lang="en-US"/>
          </a:p>
        </p:txBody>
      </p:sp>
    </p:spTree>
    <p:extLst>
      <p:ext uri="{BB962C8B-B14F-4D97-AF65-F5344CB8AC3E}">
        <p14:creationId xmlns:p14="http://schemas.microsoft.com/office/powerpoint/2010/main" val="3591101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binding mode I refer to the ability of some TFs, such as Oct-1, to bind DNA in different structural conformations, allowing the TF to have different DNA binding preferences for the MORE and PORE conformations.</a:t>
            </a:r>
          </a:p>
        </p:txBody>
      </p:sp>
      <p:sp>
        <p:nvSpPr>
          <p:cNvPr id="4" name="Slide Number Placeholder 3"/>
          <p:cNvSpPr>
            <a:spLocks noGrp="1"/>
          </p:cNvSpPr>
          <p:nvPr>
            <p:ph type="sldNum" sz="quarter" idx="10"/>
          </p:nvPr>
        </p:nvSpPr>
        <p:spPr/>
        <p:txBody>
          <a:bodyPr/>
          <a:lstStyle/>
          <a:p>
            <a:fld id="{329268D8-B16D-8F46-BF10-0E64FB94DE94}" type="slidenum">
              <a:rPr lang="en-US" smtClean="0"/>
              <a:t>13</a:t>
            </a:fld>
            <a:endParaRPr lang="en-US"/>
          </a:p>
        </p:txBody>
      </p:sp>
    </p:spTree>
    <p:extLst>
      <p:ext uri="{BB962C8B-B14F-4D97-AF65-F5344CB8AC3E}">
        <p14:creationId xmlns:p14="http://schemas.microsoft.com/office/powerpoint/2010/main" val="810610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it was a new binding mode, it was added to JASPAR. If not, I checked if the profile was better than the previous profile. If it was, that profile updated the older version, otherwise it was discarded.</a:t>
            </a:r>
          </a:p>
        </p:txBody>
      </p:sp>
      <p:sp>
        <p:nvSpPr>
          <p:cNvPr id="4" name="Slide Number Placeholder 3"/>
          <p:cNvSpPr>
            <a:spLocks noGrp="1"/>
          </p:cNvSpPr>
          <p:nvPr>
            <p:ph type="sldNum" sz="quarter" idx="10"/>
          </p:nvPr>
        </p:nvSpPr>
        <p:spPr/>
        <p:txBody>
          <a:bodyPr/>
          <a:lstStyle/>
          <a:p>
            <a:fld id="{329268D8-B16D-8F46-BF10-0E64FB94DE94}" type="slidenum">
              <a:rPr lang="en-US" smtClean="0"/>
              <a:t>14</a:t>
            </a:fld>
            <a:endParaRPr lang="en-US"/>
          </a:p>
        </p:txBody>
      </p:sp>
    </p:spTree>
    <p:extLst>
      <p:ext uri="{BB962C8B-B14F-4D97-AF65-F5344CB8AC3E}">
        <p14:creationId xmlns:p14="http://schemas.microsoft.com/office/powerpoint/2010/main" val="269617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through all JASPAR releases is summarized in a recently added new web functionality that allows users to navigate across all versions of TF binding profiles.</a:t>
            </a:r>
          </a:p>
        </p:txBody>
      </p:sp>
      <p:sp>
        <p:nvSpPr>
          <p:cNvPr id="4" name="Slide Number Placeholder 3"/>
          <p:cNvSpPr>
            <a:spLocks noGrp="1"/>
          </p:cNvSpPr>
          <p:nvPr>
            <p:ph type="sldNum" sz="quarter" idx="10"/>
          </p:nvPr>
        </p:nvSpPr>
        <p:spPr/>
        <p:txBody>
          <a:bodyPr/>
          <a:lstStyle/>
          <a:p>
            <a:fld id="{329268D8-B16D-8F46-BF10-0E64FB94DE94}" type="slidenum">
              <a:rPr lang="en-US" smtClean="0"/>
              <a:t>15</a:t>
            </a:fld>
            <a:endParaRPr lang="en-US"/>
          </a:p>
        </p:txBody>
      </p:sp>
    </p:spTree>
    <p:extLst>
      <p:ext uri="{BB962C8B-B14F-4D97-AF65-F5344CB8AC3E}">
        <p14:creationId xmlns:p14="http://schemas.microsoft.com/office/powerpoint/2010/main" val="596712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introduce some of the recent tools that we have developed. First, the profile inference tool was motivated to help JASPAR users who would recurrently ask for the right profile to use in their species of interest.</a:t>
            </a:r>
          </a:p>
        </p:txBody>
      </p:sp>
      <p:sp>
        <p:nvSpPr>
          <p:cNvPr id="4" name="Slide Number Placeholder 3"/>
          <p:cNvSpPr>
            <a:spLocks noGrp="1"/>
          </p:cNvSpPr>
          <p:nvPr>
            <p:ph type="sldNum" sz="quarter" idx="10"/>
          </p:nvPr>
        </p:nvSpPr>
        <p:spPr/>
        <p:txBody>
          <a:bodyPr/>
          <a:lstStyle/>
          <a:p>
            <a:fld id="{329268D8-B16D-8F46-BF10-0E64FB94DE94}" type="slidenum">
              <a:rPr lang="en-US" smtClean="0"/>
              <a:t>16</a:t>
            </a:fld>
            <a:endParaRPr lang="en-US"/>
          </a:p>
        </p:txBody>
      </p:sp>
    </p:spTree>
    <p:extLst>
      <p:ext uri="{BB962C8B-B14F-4D97-AF65-F5344CB8AC3E}">
        <p14:creationId xmlns:p14="http://schemas.microsoft.com/office/powerpoint/2010/main" val="387807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tool offers a textbox to be filled with the sequence of your TF of interest, and upon clicking the blue button, it provides a list of profiles that potentially represent the binding preferences for your TF.</a:t>
            </a:r>
          </a:p>
        </p:txBody>
      </p:sp>
      <p:sp>
        <p:nvSpPr>
          <p:cNvPr id="4" name="Slide Number Placeholder 3"/>
          <p:cNvSpPr>
            <a:spLocks noGrp="1"/>
          </p:cNvSpPr>
          <p:nvPr>
            <p:ph type="sldNum" sz="quarter" idx="10"/>
          </p:nvPr>
        </p:nvSpPr>
        <p:spPr/>
        <p:txBody>
          <a:bodyPr/>
          <a:lstStyle/>
          <a:p>
            <a:fld id="{329268D8-B16D-8F46-BF10-0E64FB94DE94}" type="slidenum">
              <a:rPr lang="en-US" smtClean="0"/>
              <a:t>17</a:t>
            </a:fld>
            <a:endParaRPr lang="en-US"/>
          </a:p>
        </p:txBody>
      </p:sp>
    </p:spTree>
    <p:extLst>
      <p:ext uri="{BB962C8B-B14F-4D97-AF65-F5344CB8AC3E}">
        <p14:creationId xmlns:p14="http://schemas.microsoft.com/office/powerpoint/2010/main" val="4126475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Internally, the tool searches JASPAR for potential homologs of the TF, and only those above the </a:t>
            </a:r>
            <a:r>
              <a:rPr lang="en-US" dirty="0" err="1"/>
              <a:t>Rost’s</a:t>
            </a:r>
            <a:r>
              <a:rPr lang="en-US" dirty="0"/>
              <a:t> sequence identity curve are kept.</a:t>
            </a:r>
          </a:p>
        </p:txBody>
      </p:sp>
      <p:sp>
        <p:nvSpPr>
          <p:cNvPr id="4" name="Slide Number Placeholder 3"/>
          <p:cNvSpPr>
            <a:spLocks noGrp="1"/>
          </p:cNvSpPr>
          <p:nvPr>
            <p:ph type="sldNum" sz="quarter" idx="10"/>
          </p:nvPr>
        </p:nvSpPr>
        <p:spPr/>
        <p:txBody>
          <a:bodyPr/>
          <a:lstStyle/>
          <a:p>
            <a:fld id="{329268D8-B16D-8F46-BF10-0E64FB94DE94}" type="slidenum">
              <a:rPr lang="en-US" smtClean="0"/>
              <a:t>18</a:t>
            </a:fld>
            <a:endParaRPr lang="en-US"/>
          </a:p>
        </p:txBody>
      </p:sp>
    </p:spTree>
    <p:extLst>
      <p:ext uri="{BB962C8B-B14F-4D97-AF65-F5344CB8AC3E}">
        <p14:creationId xmlns:p14="http://schemas.microsoft.com/office/powerpoint/2010/main" val="1125033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Rost’s</a:t>
            </a:r>
            <a:r>
              <a:rPr lang="en-US" dirty="0"/>
              <a:t> curve sets a flexible threshold on the sequence identity for pairwise alignments. The threshold is very stringent for short alignments and becomes more lax with the number of aligned residues. For example, to infer that two proteins are  homologs from short alignments, one requires a very high percentage of identical residues. In principle, the curve separates alignments between pairs of homologs from alignments between non-homologous pairs of proteins.</a:t>
            </a:r>
          </a:p>
        </p:txBody>
      </p:sp>
      <p:sp>
        <p:nvSpPr>
          <p:cNvPr id="4" name="Slide Number Placeholder 3"/>
          <p:cNvSpPr>
            <a:spLocks noGrp="1"/>
          </p:cNvSpPr>
          <p:nvPr>
            <p:ph type="sldNum" sz="quarter" idx="10"/>
          </p:nvPr>
        </p:nvSpPr>
        <p:spPr/>
        <p:txBody>
          <a:bodyPr/>
          <a:lstStyle/>
          <a:p>
            <a:fld id="{329268D8-B16D-8F46-BF10-0E64FB94DE94}" type="slidenum">
              <a:rPr lang="en-US" smtClean="0"/>
              <a:t>19</a:t>
            </a:fld>
            <a:endParaRPr lang="en-US"/>
          </a:p>
        </p:txBody>
      </p:sp>
    </p:spTree>
    <p:extLst>
      <p:ext uri="{BB962C8B-B14F-4D97-AF65-F5344CB8AC3E}">
        <p14:creationId xmlns:p14="http://schemas.microsoft.com/office/powerpoint/2010/main" val="393396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charset="0"/>
              </a:rPr>
              <a:t>Here is an outline of my presentation</a:t>
            </a:r>
            <a:r>
              <a:rPr lang="en-US" dirty="0"/>
              <a:t>. I will start with a brief overview of JASPAR, followed by the curation process that we perform before adding/updating any new binding profiles to the database. Then, I will describe you some of the most recent tools that we have developed. I will also describe some of the improved new web features, including the RESTful API that grants universal programmatic access to JASPAR, and finally some future perspectives that we are exploring. If I had time, I would like to introduce our recently updated MANTA database.</a:t>
            </a:r>
          </a:p>
        </p:txBody>
      </p:sp>
      <p:sp>
        <p:nvSpPr>
          <p:cNvPr id="4" name="Slide Number Placeholder 3"/>
          <p:cNvSpPr>
            <a:spLocks noGrp="1"/>
          </p:cNvSpPr>
          <p:nvPr>
            <p:ph type="sldNum" sz="quarter" idx="10"/>
          </p:nvPr>
        </p:nvSpPr>
        <p:spPr/>
        <p:txBody>
          <a:bodyPr/>
          <a:lstStyle/>
          <a:p>
            <a:fld id="{329268D8-B16D-8F46-BF10-0E64FB94DE94}" type="slidenum">
              <a:rPr lang="en-US" smtClean="0"/>
              <a:t>2</a:t>
            </a:fld>
            <a:endParaRPr lang="en-US"/>
          </a:p>
        </p:txBody>
      </p:sp>
    </p:spTree>
    <p:extLst>
      <p:ext uri="{BB962C8B-B14F-4D97-AF65-F5344CB8AC3E}">
        <p14:creationId xmlns:p14="http://schemas.microsoft.com/office/powerpoint/2010/main" val="1365176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TF sequence is aligned against the DNA binding domains of its candidate homologs, and if the alignments are above a certain sequence identity threshold, then the binding profiles from the candidate homologs are assigned to the TF.</a:t>
            </a:r>
          </a:p>
        </p:txBody>
      </p:sp>
      <p:sp>
        <p:nvSpPr>
          <p:cNvPr id="4" name="Slide Number Placeholder 3"/>
          <p:cNvSpPr>
            <a:spLocks noGrp="1"/>
          </p:cNvSpPr>
          <p:nvPr>
            <p:ph type="sldNum" sz="quarter" idx="10"/>
          </p:nvPr>
        </p:nvSpPr>
        <p:spPr/>
        <p:txBody>
          <a:bodyPr/>
          <a:lstStyle/>
          <a:p>
            <a:fld id="{329268D8-B16D-8F46-BF10-0E64FB94DE94}" type="slidenum">
              <a:rPr lang="en-US" smtClean="0"/>
              <a:t>20</a:t>
            </a:fld>
            <a:endParaRPr lang="en-US"/>
          </a:p>
        </p:txBody>
      </p:sp>
    </p:spTree>
    <p:extLst>
      <p:ext uri="{BB962C8B-B14F-4D97-AF65-F5344CB8AC3E}">
        <p14:creationId xmlns:p14="http://schemas.microsoft.com/office/powerpoint/2010/main" val="3995947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thresholds on the sequence identity for DNA binding domains are extracted from the </a:t>
            </a:r>
            <a:r>
              <a:rPr lang="en-US" dirty="0" err="1"/>
              <a:t>CiS</a:t>
            </a:r>
            <a:r>
              <a:rPr lang="en-US" dirty="0"/>
              <a:t>-BP paper, in which it was observed that for certain TF families, the percentage of shared identical bound DNA sequences was very high even when the sequence similarity between the binding domains of the members of the family was low, for instance the </a:t>
            </a:r>
            <a:r>
              <a:rPr lang="en-US" dirty="0" err="1"/>
              <a:t>bZIP</a:t>
            </a:r>
            <a:r>
              <a:rPr lang="en-US" dirty="0"/>
              <a:t> family. Yet for other TF families, a few amino acid changes were enough as to make members of the same TF family prefer different DNA sequences.</a:t>
            </a:r>
          </a:p>
        </p:txBody>
      </p:sp>
      <p:sp>
        <p:nvSpPr>
          <p:cNvPr id="4" name="Slide Number Placeholder 3"/>
          <p:cNvSpPr>
            <a:spLocks noGrp="1"/>
          </p:cNvSpPr>
          <p:nvPr>
            <p:ph type="sldNum" sz="quarter" idx="10"/>
          </p:nvPr>
        </p:nvSpPr>
        <p:spPr/>
        <p:txBody>
          <a:bodyPr/>
          <a:lstStyle/>
          <a:p>
            <a:fld id="{329268D8-B16D-8F46-BF10-0E64FB94DE94}" type="slidenum">
              <a:rPr lang="en-US" smtClean="0"/>
              <a:t>21</a:t>
            </a:fld>
            <a:endParaRPr lang="en-US"/>
          </a:p>
        </p:txBody>
      </p:sp>
    </p:spTree>
    <p:extLst>
      <p:ext uri="{BB962C8B-B14F-4D97-AF65-F5344CB8AC3E}">
        <p14:creationId xmlns:p14="http://schemas.microsoft.com/office/powerpoint/2010/main" val="1741396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While non-redundancy is one of the guiding principles of JASPAR, TFs with similar DBDs often have similar binding preferences. To facilitate the exploration of similar profiles in the JASPAR CORE collection, Jaime performed a hierarchical clustering of the PFMs using the RSAT matrix-clustering tool. I invite you to direct any questions regarding the clustering of profiles to him.</a:t>
            </a:r>
          </a:p>
        </p:txBody>
      </p:sp>
      <p:sp>
        <p:nvSpPr>
          <p:cNvPr id="4" name="Slide Number Placeholder 3"/>
          <p:cNvSpPr>
            <a:spLocks noGrp="1"/>
          </p:cNvSpPr>
          <p:nvPr>
            <p:ph type="sldNum" sz="quarter" idx="10"/>
          </p:nvPr>
        </p:nvSpPr>
        <p:spPr/>
        <p:txBody>
          <a:bodyPr/>
          <a:lstStyle/>
          <a:p>
            <a:fld id="{329268D8-B16D-8F46-BF10-0E64FB94DE94}" type="slidenum">
              <a:rPr lang="en-US" smtClean="0"/>
              <a:t>22</a:t>
            </a:fld>
            <a:endParaRPr lang="en-US"/>
          </a:p>
        </p:txBody>
      </p:sp>
    </p:spTree>
    <p:extLst>
      <p:ext uri="{BB962C8B-B14F-4D97-AF65-F5344CB8AC3E}">
        <p14:creationId xmlns:p14="http://schemas.microsoft.com/office/powerpoint/2010/main" val="3048334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Specifically, the tool was applied to cluster profiles in each TF class per taxon. The clustering results are provided as radial trees (see below) with the profiles at the end of the leaves.</a:t>
            </a:r>
          </a:p>
        </p:txBody>
      </p:sp>
      <p:sp>
        <p:nvSpPr>
          <p:cNvPr id="4" name="Slide Number Placeholder 3"/>
          <p:cNvSpPr>
            <a:spLocks noGrp="1"/>
          </p:cNvSpPr>
          <p:nvPr>
            <p:ph type="sldNum" sz="quarter" idx="10"/>
          </p:nvPr>
        </p:nvSpPr>
        <p:spPr/>
        <p:txBody>
          <a:bodyPr/>
          <a:lstStyle/>
          <a:p>
            <a:fld id="{329268D8-B16D-8F46-BF10-0E64FB94DE94}" type="slidenum">
              <a:rPr lang="en-US" smtClean="0"/>
              <a:t>23</a:t>
            </a:fld>
            <a:endParaRPr lang="en-US"/>
          </a:p>
        </p:txBody>
      </p:sp>
    </p:spTree>
    <p:extLst>
      <p:ext uri="{BB962C8B-B14F-4D97-AF65-F5344CB8AC3E}">
        <p14:creationId xmlns:p14="http://schemas.microsoft.com/office/powerpoint/2010/main" val="4217860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clusters can further be explored through dedicated web pages, and downloaded for custom analysis.</a:t>
            </a:r>
          </a:p>
        </p:txBody>
      </p:sp>
      <p:sp>
        <p:nvSpPr>
          <p:cNvPr id="4" name="Slide Number Placeholder 3"/>
          <p:cNvSpPr>
            <a:spLocks noGrp="1"/>
          </p:cNvSpPr>
          <p:nvPr>
            <p:ph type="sldNum" sz="quarter" idx="10"/>
          </p:nvPr>
        </p:nvSpPr>
        <p:spPr/>
        <p:txBody>
          <a:bodyPr/>
          <a:lstStyle/>
          <a:p>
            <a:fld id="{329268D8-B16D-8F46-BF10-0E64FB94DE94}" type="slidenum">
              <a:rPr lang="en-US" smtClean="0"/>
              <a:t>24</a:t>
            </a:fld>
            <a:endParaRPr lang="en-US"/>
          </a:p>
        </p:txBody>
      </p:sp>
    </p:spTree>
    <p:extLst>
      <p:ext uri="{BB962C8B-B14F-4D97-AF65-F5344CB8AC3E}">
        <p14:creationId xmlns:p14="http://schemas.microsoft.com/office/powerpoint/2010/main" val="2825555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will introduce the JASPAR genome tracks.</a:t>
            </a:r>
          </a:p>
        </p:txBody>
      </p:sp>
      <p:sp>
        <p:nvSpPr>
          <p:cNvPr id="4" name="Slide Number Placeholder 3"/>
          <p:cNvSpPr>
            <a:spLocks noGrp="1"/>
          </p:cNvSpPr>
          <p:nvPr>
            <p:ph type="sldNum" sz="quarter" idx="10"/>
          </p:nvPr>
        </p:nvSpPr>
        <p:spPr/>
        <p:txBody>
          <a:bodyPr/>
          <a:lstStyle/>
          <a:p>
            <a:fld id="{329268D8-B16D-8F46-BF10-0E64FB94DE94}" type="slidenum">
              <a:rPr lang="en-US" smtClean="0"/>
              <a:t>25</a:t>
            </a:fld>
            <a:endParaRPr lang="en-US"/>
          </a:p>
        </p:txBody>
      </p:sp>
    </p:spTree>
    <p:extLst>
      <p:ext uri="{BB962C8B-B14F-4D97-AF65-F5344CB8AC3E}">
        <p14:creationId xmlns:p14="http://schemas.microsoft.com/office/powerpoint/2010/main" val="374804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tracks contain</a:t>
            </a:r>
            <a:r>
              <a:rPr lang="en-CA" sz="1200" kern="1200" dirty="0">
                <a:solidFill>
                  <a:schemeClr val="tx1"/>
                </a:solidFill>
                <a:effectLst/>
                <a:latin typeface="+mn-lt"/>
                <a:ea typeface="+mn-ea"/>
                <a:cs typeface="+mn-cs"/>
              </a:rPr>
              <a:t> genome-wide TFBS predictions using the JASPAR CORE profiles.</a:t>
            </a:r>
          </a:p>
          <a:p>
            <a:endParaRPr lang="en-US" dirty="0"/>
          </a:p>
        </p:txBody>
      </p:sp>
      <p:sp>
        <p:nvSpPr>
          <p:cNvPr id="4" name="Slide Number Placeholder 3"/>
          <p:cNvSpPr>
            <a:spLocks noGrp="1"/>
          </p:cNvSpPr>
          <p:nvPr>
            <p:ph type="sldNum" sz="quarter" idx="10"/>
          </p:nvPr>
        </p:nvSpPr>
        <p:spPr/>
        <p:txBody>
          <a:bodyPr/>
          <a:lstStyle/>
          <a:p>
            <a:fld id="{329268D8-B16D-8F46-BF10-0E64FB94DE94}" type="slidenum">
              <a:rPr lang="en-US" smtClean="0"/>
              <a:t>26</a:t>
            </a:fld>
            <a:endParaRPr lang="en-US"/>
          </a:p>
        </p:txBody>
      </p:sp>
    </p:spTree>
    <p:extLst>
      <p:ext uri="{BB962C8B-B14F-4D97-AF65-F5344CB8AC3E}">
        <p14:creationId xmlns:p14="http://schemas.microsoft.com/office/powerpoint/2010/main" val="1690171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for each profile, a genome was scanned using the TFBS Perl module and FIMO from the MEME suite. For scan with the </a:t>
            </a:r>
            <a:r>
              <a:rPr lang="en-US" dirty="0" err="1"/>
              <a:t>BioPerl</a:t>
            </a:r>
            <a:r>
              <a:rPr lang="en-US" dirty="0"/>
              <a:t> TFBS module, profiles were converted to PWMs and matches with a relative score ≥0.8 were kept. For the FIMO scan, profiles were reformatted to MEME motifs and matches with a p-value &lt;0.05 were kept. We only kept consistent predictions between the two methods. Then, predictions were converted to genome tracks and </a:t>
            </a:r>
            <a:r>
              <a:rPr lang="en-US" dirty="0" err="1"/>
              <a:t>coloured</a:t>
            </a:r>
            <a:r>
              <a:rPr lang="en-US" dirty="0"/>
              <a:t> according to their FIMO p-value (darker for low p-values). This allows for comparing predictions between different profiles.</a:t>
            </a:r>
          </a:p>
        </p:txBody>
      </p:sp>
      <p:sp>
        <p:nvSpPr>
          <p:cNvPr id="4" name="Slide Number Placeholder 3"/>
          <p:cNvSpPr>
            <a:spLocks noGrp="1"/>
          </p:cNvSpPr>
          <p:nvPr>
            <p:ph type="sldNum" sz="quarter" idx="10"/>
          </p:nvPr>
        </p:nvSpPr>
        <p:spPr/>
        <p:txBody>
          <a:bodyPr/>
          <a:lstStyle/>
          <a:p>
            <a:fld id="{329268D8-B16D-8F46-BF10-0E64FB94DE94}" type="slidenum">
              <a:rPr lang="en-US" smtClean="0"/>
              <a:t>27</a:t>
            </a:fld>
            <a:endParaRPr lang="en-US"/>
          </a:p>
        </p:txBody>
      </p:sp>
    </p:spTree>
    <p:extLst>
      <p:ext uri="{BB962C8B-B14F-4D97-AF65-F5344CB8AC3E}">
        <p14:creationId xmlns:p14="http://schemas.microsoft.com/office/powerpoint/2010/main" val="1042233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date, we offer genome tracks for all these species and genome assemblies via UCSC, </a:t>
            </a:r>
            <a:r>
              <a:rPr lang="en-US" dirty="0" err="1"/>
              <a:t>Ensembl</a:t>
            </a:r>
            <a:r>
              <a:rPr lang="en-US" dirty="0"/>
              <a:t> and the Track Hub Registry. All predictions and underlying BED files are available for download at our web servers.</a:t>
            </a:r>
          </a:p>
        </p:txBody>
      </p:sp>
      <p:sp>
        <p:nvSpPr>
          <p:cNvPr id="4" name="Slide Number Placeholder 3"/>
          <p:cNvSpPr>
            <a:spLocks noGrp="1"/>
          </p:cNvSpPr>
          <p:nvPr>
            <p:ph type="sldNum" sz="quarter" idx="10"/>
          </p:nvPr>
        </p:nvSpPr>
        <p:spPr/>
        <p:txBody>
          <a:bodyPr/>
          <a:lstStyle/>
          <a:p>
            <a:fld id="{329268D8-B16D-8F46-BF10-0E64FB94DE94}" type="slidenum">
              <a:rPr lang="en-US" smtClean="0"/>
              <a:t>28</a:t>
            </a:fld>
            <a:endParaRPr lang="en-US"/>
          </a:p>
        </p:txBody>
      </p:sp>
    </p:spTree>
    <p:extLst>
      <p:ext uri="{BB962C8B-B14F-4D97-AF65-F5344CB8AC3E}">
        <p14:creationId xmlns:p14="http://schemas.microsoft.com/office/powerpoint/2010/main" val="7809919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significant updates for this JASPAR release is the new web interface.</a:t>
            </a:r>
          </a:p>
        </p:txBody>
      </p:sp>
      <p:sp>
        <p:nvSpPr>
          <p:cNvPr id="4" name="Slide Number Placeholder 3"/>
          <p:cNvSpPr>
            <a:spLocks noGrp="1"/>
          </p:cNvSpPr>
          <p:nvPr>
            <p:ph type="sldNum" sz="quarter" idx="10"/>
          </p:nvPr>
        </p:nvSpPr>
        <p:spPr/>
        <p:txBody>
          <a:bodyPr/>
          <a:lstStyle/>
          <a:p>
            <a:fld id="{329268D8-B16D-8F46-BF10-0E64FB94DE94}" type="slidenum">
              <a:rPr lang="en-US" smtClean="0"/>
              <a:t>29</a:t>
            </a:fld>
            <a:endParaRPr lang="en-US"/>
          </a:p>
        </p:txBody>
      </p:sp>
    </p:spTree>
    <p:extLst>
      <p:ext uri="{BB962C8B-B14F-4D97-AF65-F5344CB8AC3E}">
        <p14:creationId xmlns:p14="http://schemas.microsoft.com/office/powerpoint/2010/main" val="207198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So JASPAR is one of the most popular and longest maintained databases of TF binding profiles. It was initially published in 2004 and, since then, there have been 7 releases, approximately one every two years.</a:t>
            </a:r>
          </a:p>
        </p:txBody>
      </p:sp>
      <p:sp>
        <p:nvSpPr>
          <p:cNvPr id="4" name="Slide Number Placeholder 3"/>
          <p:cNvSpPr>
            <a:spLocks noGrp="1"/>
          </p:cNvSpPr>
          <p:nvPr>
            <p:ph type="sldNum" sz="quarter" idx="10"/>
          </p:nvPr>
        </p:nvSpPr>
        <p:spPr/>
        <p:txBody>
          <a:bodyPr/>
          <a:lstStyle/>
          <a:p>
            <a:fld id="{329268D8-B16D-8F46-BF10-0E64FB94DE94}" type="slidenum">
              <a:rPr lang="en-US" smtClean="0"/>
              <a:t>3</a:t>
            </a:fld>
            <a:endParaRPr lang="en-US"/>
          </a:p>
        </p:txBody>
      </p:sp>
    </p:spTree>
    <p:extLst>
      <p:ext uri="{BB962C8B-B14F-4D97-AF65-F5344CB8AC3E}">
        <p14:creationId xmlns:p14="http://schemas.microsoft.com/office/powerpoint/2010/main" val="29951090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the new web site. I remember when Anthony first interviewed me, he asked me why I hadn’t used JASPAR during my PhD research. I told him that the main reason was that it was very complicated to navigate. Since then, we had been talking about updating the web, making it more 2.0, as the web dated from the original release of JASPAR back in 2004.</a:t>
            </a:r>
          </a:p>
        </p:txBody>
      </p:sp>
      <p:sp>
        <p:nvSpPr>
          <p:cNvPr id="4" name="Slide Number Placeholder 3"/>
          <p:cNvSpPr>
            <a:spLocks noGrp="1"/>
          </p:cNvSpPr>
          <p:nvPr>
            <p:ph type="sldNum" sz="quarter" idx="10"/>
          </p:nvPr>
        </p:nvSpPr>
        <p:spPr/>
        <p:txBody>
          <a:bodyPr/>
          <a:lstStyle/>
          <a:p>
            <a:fld id="{329268D8-B16D-8F46-BF10-0E64FB94DE94}" type="slidenum">
              <a:rPr lang="en-US" smtClean="0"/>
              <a:t>30</a:t>
            </a:fld>
            <a:endParaRPr lang="en-US"/>
          </a:p>
        </p:txBody>
      </p:sp>
    </p:spTree>
    <p:extLst>
      <p:ext uri="{BB962C8B-B14F-4D97-AF65-F5344CB8AC3E}">
        <p14:creationId xmlns:p14="http://schemas.microsoft.com/office/powerpoint/2010/main" val="2022053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web comes with an improved search engine. It allows, for example, search for a given TF name in a specific collection, version or taxon.</a:t>
            </a:r>
          </a:p>
        </p:txBody>
      </p:sp>
      <p:sp>
        <p:nvSpPr>
          <p:cNvPr id="4" name="Slide Number Placeholder 3"/>
          <p:cNvSpPr>
            <a:spLocks noGrp="1"/>
          </p:cNvSpPr>
          <p:nvPr>
            <p:ph type="sldNum" sz="quarter" idx="10"/>
          </p:nvPr>
        </p:nvSpPr>
        <p:spPr/>
        <p:txBody>
          <a:bodyPr/>
          <a:lstStyle/>
          <a:p>
            <a:fld id="{329268D8-B16D-8F46-BF10-0E64FB94DE94}" type="slidenum">
              <a:rPr lang="en-US" smtClean="0"/>
              <a:t>31</a:t>
            </a:fld>
            <a:endParaRPr lang="en-US"/>
          </a:p>
        </p:txBody>
      </p:sp>
    </p:spTree>
    <p:extLst>
      <p:ext uri="{BB962C8B-B14F-4D97-AF65-F5344CB8AC3E}">
        <p14:creationId xmlns:p14="http://schemas.microsoft.com/office/powerpoint/2010/main" val="362296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are the resulting profiles matching the criteria of our search, which can be, for example, selected and added to cart for custom analysis.</a:t>
            </a:r>
          </a:p>
        </p:txBody>
      </p:sp>
      <p:sp>
        <p:nvSpPr>
          <p:cNvPr id="4" name="Slide Number Placeholder 3"/>
          <p:cNvSpPr>
            <a:spLocks noGrp="1"/>
          </p:cNvSpPr>
          <p:nvPr>
            <p:ph type="sldNum" sz="quarter" idx="10"/>
          </p:nvPr>
        </p:nvSpPr>
        <p:spPr/>
        <p:txBody>
          <a:bodyPr/>
          <a:lstStyle/>
          <a:p>
            <a:fld id="{329268D8-B16D-8F46-BF10-0E64FB94DE94}" type="slidenum">
              <a:rPr lang="en-US" smtClean="0"/>
              <a:t>32</a:t>
            </a:fld>
            <a:endParaRPr lang="en-US"/>
          </a:p>
        </p:txBody>
      </p:sp>
    </p:spTree>
    <p:extLst>
      <p:ext uri="{BB962C8B-B14F-4D97-AF65-F5344CB8AC3E}">
        <p14:creationId xmlns:p14="http://schemas.microsoft.com/office/powerpoint/2010/main" val="11884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have also introduced semantic URLs to facilitate external linking to the detailed pages of individual profiles.</a:t>
            </a:r>
            <a:endParaRPr lang="en-US" dirty="0"/>
          </a:p>
        </p:txBody>
      </p:sp>
      <p:sp>
        <p:nvSpPr>
          <p:cNvPr id="4" name="Slide Number Placeholder 3"/>
          <p:cNvSpPr>
            <a:spLocks noGrp="1"/>
          </p:cNvSpPr>
          <p:nvPr>
            <p:ph type="sldNum" sz="quarter" idx="10"/>
          </p:nvPr>
        </p:nvSpPr>
        <p:spPr/>
        <p:txBody>
          <a:bodyPr/>
          <a:lstStyle/>
          <a:p>
            <a:fld id="{329268D8-B16D-8F46-BF10-0E64FB94DE94}" type="slidenum">
              <a:rPr lang="en-US" smtClean="0"/>
              <a:t>33</a:t>
            </a:fld>
            <a:endParaRPr lang="en-US"/>
          </a:p>
        </p:txBody>
      </p:sp>
    </p:spTree>
    <p:extLst>
      <p:ext uri="{BB962C8B-B14F-4D97-AF65-F5344CB8AC3E}">
        <p14:creationId xmlns:p14="http://schemas.microsoft.com/office/powerpoint/2010/main" val="282714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downloads section allows for downloading profiles per taxonomic group in different formats, as a single batch or one file per profile, or even the entire database.</a:t>
            </a:r>
          </a:p>
        </p:txBody>
      </p:sp>
      <p:sp>
        <p:nvSpPr>
          <p:cNvPr id="4" name="Slide Number Placeholder 3"/>
          <p:cNvSpPr>
            <a:spLocks noGrp="1"/>
          </p:cNvSpPr>
          <p:nvPr>
            <p:ph type="sldNum" sz="quarter" idx="10"/>
          </p:nvPr>
        </p:nvSpPr>
        <p:spPr/>
        <p:txBody>
          <a:bodyPr/>
          <a:lstStyle/>
          <a:p>
            <a:fld id="{329268D8-B16D-8F46-BF10-0E64FB94DE94}" type="slidenum">
              <a:rPr lang="en-US" smtClean="0"/>
              <a:t>34</a:t>
            </a:fld>
            <a:endParaRPr lang="en-US"/>
          </a:p>
        </p:txBody>
      </p:sp>
    </p:spTree>
    <p:extLst>
      <p:ext uri="{BB962C8B-B14F-4D97-AF65-F5344CB8AC3E}">
        <p14:creationId xmlns:p14="http://schemas.microsoft.com/office/powerpoint/2010/main" val="222347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second most significant update to JASPAR 2018 is its RESTful API.</a:t>
            </a:r>
          </a:p>
        </p:txBody>
      </p:sp>
      <p:sp>
        <p:nvSpPr>
          <p:cNvPr id="4" name="Slide Number Placeholder 3"/>
          <p:cNvSpPr>
            <a:spLocks noGrp="1"/>
          </p:cNvSpPr>
          <p:nvPr>
            <p:ph type="sldNum" sz="quarter" idx="10"/>
          </p:nvPr>
        </p:nvSpPr>
        <p:spPr/>
        <p:txBody>
          <a:bodyPr/>
          <a:lstStyle/>
          <a:p>
            <a:fld id="{329268D8-B16D-8F46-BF10-0E64FB94DE94}" type="slidenum">
              <a:rPr lang="en-US" smtClean="0"/>
              <a:t>35</a:t>
            </a:fld>
            <a:endParaRPr lang="en-US"/>
          </a:p>
        </p:txBody>
      </p:sp>
    </p:spTree>
    <p:extLst>
      <p:ext uri="{BB962C8B-B14F-4D97-AF65-F5344CB8AC3E}">
        <p14:creationId xmlns:p14="http://schemas.microsoft.com/office/powerpoint/2010/main" val="1871257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API provides an easy-to-use interface to query and retrieve data from JASPAR. The API comes with a </a:t>
            </a:r>
            <a:r>
              <a:rPr lang="en-US" dirty="0" err="1"/>
              <a:t>browsable</a:t>
            </a:r>
            <a:r>
              <a:rPr lang="en-US" dirty="0"/>
              <a:t> interface and a programmatic interface, which return results in several common formats, as for example JSON.</a:t>
            </a:r>
          </a:p>
        </p:txBody>
      </p:sp>
      <p:sp>
        <p:nvSpPr>
          <p:cNvPr id="4" name="Slide Number Placeholder 3"/>
          <p:cNvSpPr>
            <a:spLocks noGrp="1"/>
          </p:cNvSpPr>
          <p:nvPr>
            <p:ph type="sldNum" sz="quarter" idx="10"/>
          </p:nvPr>
        </p:nvSpPr>
        <p:spPr/>
        <p:txBody>
          <a:bodyPr/>
          <a:lstStyle/>
          <a:p>
            <a:fld id="{329268D8-B16D-8F46-BF10-0E64FB94DE94}" type="slidenum">
              <a:rPr lang="en-US" smtClean="0"/>
              <a:t>36</a:t>
            </a:fld>
            <a:endParaRPr lang="en-US"/>
          </a:p>
        </p:txBody>
      </p:sp>
    </p:spTree>
    <p:extLst>
      <p:ext uri="{BB962C8B-B14F-4D97-AF65-F5344CB8AC3E}">
        <p14:creationId xmlns:p14="http://schemas.microsoft.com/office/powerpoint/2010/main" val="3901969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Live API provides several recipes to query the JASPAR collections and to access different JASPAR tools.</a:t>
            </a:r>
          </a:p>
        </p:txBody>
      </p:sp>
      <p:sp>
        <p:nvSpPr>
          <p:cNvPr id="4" name="Slide Number Placeholder 3"/>
          <p:cNvSpPr>
            <a:spLocks noGrp="1"/>
          </p:cNvSpPr>
          <p:nvPr>
            <p:ph type="sldNum" sz="quarter" idx="10"/>
          </p:nvPr>
        </p:nvSpPr>
        <p:spPr/>
        <p:txBody>
          <a:bodyPr/>
          <a:lstStyle/>
          <a:p>
            <a:fld id="{329268D8-B16D-8F46-BF10-0E64FB94DE94}" type="slidenum">
              <a:rPr lang="en-US" smtClean="0"/>
              <a:t>37</a:t>
            </a:fld>
            <a:endParaRPr lang="en-US"/>
          </a:p>
        </p:txBody>
      </p:sp>
    </p:spTree>
    <p:extLst>
      <p:ext uri="{BB962C8B-B14F-4D97-AF65-F5344CB8AC3E}">
        <p14:creationId xmlns:p14="http://schemas.microsoft.com/office/powerpoint/2010/main" val="40829931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it provides access to the profile inference tool. By pasting a sequence and clicking on try it out, it provides two ways of fetching the inferred profiles: either using CURL or through a URL request.</a:t>
            </a:r>
          </a:p>
        </p:txBody>
      </p:sp>
      <p:sp>
        <p:nvSpPr>
          <p:cNvPr id="4" name="Slide Number Placeholder 3"/>
          <p:cNvSpPr>
            <a:spLocks noGrp="1"/>
          </p:cNvSpPr>
          <p:nvPr>
            <p:ph type="sldNum" sz="quarter" idx="10"/>
          </p:nvPr>
        </p:nvSpPr>
        <p:spPr/>
        <p:txBody>
          <a:bodyPr/>
          <a:lstStyle/>
          <a:p>
            <a:fld id="{329268D8-B16D-8F46-BF10-0E64FB94DE94}" type="slidenum">
              <a:rPr lang="en-US" smtClean="0"/>
              <a:t>38</a:t>
            </a:fld>
            <a:endParaRPr lang="en-US"/>
          </a:p>
        </p:txBody>
      </p:sp>
    </p:spTree>
    <p:extLst>
      <p:ext uri="{BB962C8B-B14F-4D97-AF65-F5344CB8AC3E}">
        <p14:creationId xmlns:p14="http://schemas.microsoft.com/office/powerpoint/2010/main" val="1388774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screenshot of my terminal, you can see that the CURL command returns a JSON document with the inferred profiles.</a:t>
            </a:r>
          </a:p>
        </p:txBody>
      </p:sp>
      <p:sp>
        <p:nvSpPr>
          <p:cNvPr id="4" name="Slide Number Placeholder 3"/>
          <p:cNvSpPr>
            <a:spLocks noGrp="1"/>
          </p:cNvSpPr>
          <p:nvPr>
            <p:ph type="sldNum" sz="quarter" idx="10"/>
          </p:nvPr>
        </p:nvSpPr>
        <p:spPr/>
        <p:txBody>
          <a:bodyPr/>
          <a:lstStyle/>
          <a:p>
            <a:fld id="{329268D8-B16D-8F46-BF10-0E64FB94DE94}" type="slidenum">
              <a:rPr lang="en-US" smtClean="0"/>
              <a:t>39</a:t>
            </a:fld>
            <a:endParaRPr lang="en-US"/>
          </a:p>
        </p:txBody>
      </p:sp>
    </p:spTree>
    <p:extLst>
      <p:ext uri="{BB962C8B-B14F-4D97-AF65-F5344CB8AC3E}">
        <p14:creationId xmlns:p14="http://schemas.microsoft.com/office/powerpoint/2010/main" val="176892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JASPAR comprises TF binding profiles from species in 6 different taxonomic groups. For example, for vertebrates, we include profiles from human, mouse, rat, and zebra fish, among other species, while for nematodes, insects, plants and fungi, profiles are mainly from C. </a:t>
            </a:r>
            <a:r>
              <a:rPr lang="en-US" b="0" dirty="0" err="1">
                <a:effectLst/>
              </a:rPr>
              <a:t>elegans</a:t>
            </a:r>
            <a:r>
              <a:rPr lang="en-US" b="0" dirty="0">
                <a:effectLst/>
              </a:rPr>
              <a:t>, Drosophila, Arabidopsis and yeast, respectively. In case you wonder, JASPAR only stores one profile for </a:t>
            </a:r>
            <a:r>
              <a:rPr lang="en-US" b="0" dirty="0" err="1">
                <a:effectLst/>
              </a:rPr>
              <a:t>urochordates</a:t>
            </a:r>
            <a:r>
              <a:rPr lang="en-US" b="0" dirty="0">
                <a:effectLst/>
              </a:rPr>
              <a:t>.</a:t>
            </a:r>
          </a:p>
        </p:txBody>
      </p:sp>
      <p:sp>
        <p:nvSpPr>
          <p:cNvPr id="4" name="Slide Number Placeholder 3"/>
          <p:cNvSpPr>
            <a:spLocks noGrp="1"/>
          </p:cNvSpPr>
          <p:nvPr>
            <p:ph type="sldNum" sz="quarter" idx="10"/>
          </p:nvPr>
        </p:nvSpPr>
        <p:spPr/>
        <p:txBody>
          <a:bodyPr/>
          <a:lstStyle/>
          <a:p>
            <a:fld id="{329268D8-B16D-8F46-BF10-0E64FB94DE94}" type="slidenum">
              <a:rPr lang="en-US" smtClean="0"/>
              <a:t>4</a:t>
            </a:fld>
            <a:endParaRPr lang="en-US"/>
          </a:p>
        </p:txBody>
      </p:sp>
    </p:spTree>
    <p:extLst>
      <p:ext uri="{BB962C8B-B14F-4D97-AF65-F5344CB8AC3E}">
        <p14:creationId xmlns:p14="http://schemas.microsoft.com/office/powerpoint/2010/main" val="687823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one can just copy and paste the provided URL in the internet browser, and the API will output the inferred profiles. By clicking on GET, one then can download results as a JSON document.</a:t>
            </a:r>
          </a:p>
        </p:txBody>
      </p:sp>
      <p:sp>
        <p:nvSpPr>
          <p:cNvPr id="4" name="Slide Number Placeholder 3"/>
          <p:cNvSpPr>
            <a:spLocks noGrp="1"/>
          </p:cNvSpPr>
          <p:nvPr>
            <p:ph type="sldNum" sz="quarter" idx="10"/>
          </p:nvPr>
        </p:nvSpPr>
        <p:spPr/>
        <p:txBody>
          <a:bodyPr/>
          <a:lstStyle/>
          <a:p>
            <a:fld id="{329268D8-B16D-8F46-BF10-0E64FB94DE94}" type="slidenum">
              <a:rPr lang="en-US" smtClean="0"/>
              <a:t>40</a:t>
            </a:fld>
            <a:endParaRPr lang="en-US"/>
          </a:p>
        </p:txBody>
      </p:sp>
    </p:spTree>
    <p:extLst>
      <p:ext uri="{BB962C8B-B14F-4D97-AF65-F5344CB8AC3E}">
        <p14:creationId xmlns:p14="http://schemas.microsoft.com/office/powerpoint/2010/main" val="15403285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RESTful API can also be accessed in Python using the </a:t>
            </a:r>
            <a:r>
              <a:rPr lang="en-US" dirty="0" err="1"/>
              <a:t>coreapi</a:t>
            </a:r>
            <a:r>
              <a:rPr lang="en-US" dirty="0"/>
              <a:t> or the urllib2 modules. Here is an example of the code. Of course, one can use similar modules and other programming languages.</a:t>
            </a:r>
          </a:p>
        </p:txBody>
      </p:sp>
      <p:sp>
        <p:nvSpPr>
          <p:cNvPr id="4" name="Slide Number Placeholder 3"/>
          <p:cNvSpPr>
            <a:spLocks noGrp="1"/>
          </p:cNvSpPr>
          <p:nvPr>
            <p:ph type="sldNum" sz="quarter" idx="10"/>
          </p:nvPr>
        </p:nvSpPr>
        <p:spPr/>
        <p:txBody>
          <a:bodyPr/>
          <a:lstStyle/>
          <a:p>
            <a:fld id="{329268D8-B16D-8F46-BF10-0E64FB94DE94}" type="slidenum">
              <a:rPr lang="en-US" smtClean="0"/>
              <a:t>41</a:t>
            </a:fld>
            <a:endParaRPr lang="en-US"/>
          </a:p>
        </p:txBody>
      </p:sp>
    </p:spTree>
    <p:extLst>
      <p:ext uri="{BB962C8B-B14F-4D97-AF65-F5344CB8AC3E}">
        <p14:creationId xmlns:p14="http://schemas.microsoft.com/office/powerpoint/2010/main" val="3157690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future perspectives.</a:t>
            </a:r>
          </a:p>
        </p:txBody>
      </p:sp>
      <p:sp>
        <p:nvSpPr>
          <p:cNvPr id="4" name="Slide Number Placeholder 3"/>
          <p:cNvSpPr>
            <a:spLocks noGrp="1"/>
          </p:cNvSpPr>
          <p:nvPr>
            <p:ph type="sldNum" sz="quarter" idx="10"/>
          </p:nvPr>
        </p:nvSpPr>
        <p:spPr/>
        <p:txBody>
          <a:bodyPr/>
          <a:lstStyle/>
          <a:p>
            <a:fld id="{329268D8-B16D-8F46-BF10-0E64FB94DE94}" type="slidenum">
              <a:rPr lang="en-US" smtClean="0"/>
              <a:t>42</a:t>
            </a:fld>
            <a:endParaRPr lang="en-US"/>
          </a:p>
        </p:txBody>
      </p:sp>
    </p:spTree>
    <p:extLst>
      <p:ext uri="{BB962C8B-B14F-4D97-AF65-F5344CB8AC3E}">
        <p14:creationId xmlns:p14="http://schemas.microsoft.com/office/powerpoint/2010/main" val="31914333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are planning on developing a beta version of JASPAR. A validation section to store profiles that we missed to validate during our manual curation of profiles, including TFs for which profiles do not exist, for experimental people to validate. Given their popularity, we are thinking on generating genome tracks at per user's request. Problem here is that each genome track and accessory files take ~150GB of space (depending on the species). Finally, while we are close to profile every human TF (except for zinc fingers), we don't know...</a:t>
            </a:r>
          </a:p>
        </p:txBody>
      </p:sp>
      <p:sp>
        <p:nvSpPr>
          <p:cNvPr id="4" name="Slide Number Placeholder 3"/>
          <p:cNvSpPr>
            <a:spLocks noGrp="1"/>
          </p:cNvSpPr>
          <p:nvPr>
            <p:ph type="sldNum" sz="quarter" idx="10"/>
          </p:nvPr>
        </p:nvSpPr>
        <p:spPr/>
        <p:txBody>
          <a:bodyPr/>
          <a:lstStyle/>
          <a:p>
            <a:fld id="{329268D8-B16D-8F46-BF10-0E64FB94DE94}" type="slidenum">
              <a:rPr lang="en-US" smtClean="0"/>
              <a:t>43</a:t>
            </a:fld>
            <a:endParaRPr lang="en-US"/>
          </a:p>
        </p:txBody>
      </p:sp>
    </p:spTree>
    <p:extLst>
      <p:ext uri="{BB962C8B-B14F-4D97-AF65-F5344CB8AC3E}">
        <p14:creationId xmlns:p14="http://schemas.microsoft.com/office/powerpoint/2010/main" val="1177887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finish, I would like to introduce you the 2018 update of our Mongo database for the analysis of TF binding site alterations MANTA. This work has been done in collaboration with the </a:t>
            </a:r>
            <a:r>
              <a:rPr lang="en-US" dirty="0" err="1"/>
              <a:t>Mathelier</a:t>
            </a:r>
            <a:r>
              <a:rPr lang="en-US" dirty="0"/>
              <a:t> Lab, specifically with Marius.</a:t>
            </a:r>
          </a:p>
        </p:txBody>
      </p:sp>
      <p:sp>
        <p:nvSpPr>
          <p:cNvPr id="4" name="Slide Number Placeholder 3"/>
          <p:cNvSpPr>
            <a:spLocks noGrp="1"/>
          </p:cNvSpPr>
          <p:nvPr>
            <p:ph type="sldNum" sz="quarter" idx="10"/>
          </p:nvPr>
        </p:nvSpPr>
        <p:spPr/>
        <p:txBody>
          <a:bodyPr/>
          <a:lstStyle/>
          <a:p>
            <a:fld id="{329268D8-B16D-8F46-BF10-0E64FB94DE94}" type="slidenum">
              <a:rPr lang="en-US" smtClean="0"/>
              <a:t>44</a:t>
            </a:fld>
            <a:endParaRPr lang="en-US"/>
          </a:p>
        </p:txBody>
      </p:sp>
    </p:spTree>
    <p:extLst>
      <p:ext uri="{BB962C8B-B14F-4D97-AF65-F5344CB8AC3E}">
        <p14:creationId xmlns:p14="http://schemas.microsoft.com/office/powerpoint/2010/main" val="791630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MANTA stores TF binding site predictions within </a:t>
            </a:r>
            <a:r>
              <a:rPr lang="en-US" dirty="0" err="1"/>
              <a:t>ChIP-seq</a:t>
            </a:r>
            <a:r>
              <a:rPr lang="en-US" dirty="0"/>
              <a:t> regions, as well as the potential impact on TF binding of all single nucleotide variants within these binding sites. Benefiting from the recent updates of </a:t>
            </a:r>
            <a:r>
              <a:rPr lang="en-US" dirty="0" err="1"/>
              <a:t>ReMap</a:t>
            </a:r>
            <a:r>
              <a:rPr lang="en-US" dirty="0"/>
              <a:t> and JASPAR, we intersected the </a:t>
            </a:r>
            <a:r>
              <a:rPr lang="en-US" dirty="0" err="1"/>
              <a:t>ReMap</a:t>
            </a:r>
            <a:r>
              <a:rPr lang="en-US" dirty="0"/>
              <a:t> </a:t>
            </a:r>
            <a:r>
              <a:rPr lang="en-US" dirty="0" err="1"/>
              <a:t>ChIP-seq</a:t>
            </a:r>
            <a:r>
              <a:rPr lang="en-US" dirty="0"/>
              <a:t> regions with the JASPAR genome-wide TFBS predictions, increasing the size of the database by more than 5-fold. Variant impact on TF binding was predicted by means of Z-scores obtained from the distribution of relative scores for that TFBS.</a:t>
            </a:r>
          </a:p>
        </p:txBody>
      </p:sp>
      <p:sp>
        <p:nvSpPr>
          <p:cNvPr id="4" name="Slide Number Placeholder 3"/>
          <p:cNvSpPr>
            <a:spLocks noGrp="1"/>
          </p:cNvSpPr>
          <p:nvPr>
            <p:ph type="sldNum" sz="quarter" idx="10"/>
          </p:nvPr>
        </p:nvSpPr>
        <p:spPr/>
        <p:txBody>
          <a:bodyPr/>
          <a:lstStyle/>
          <a:p>
            <a:fld id="{329268D8-B16D-8F46-BF10-0E64FB94DE94}" type="slidenum">
              <a:rPr lang="en-US" smtClean="0"/>
              <a:t>45</a:t>
            </a:fld>
            <a:endParaRPr lang="en-US"/>
          </a:p>
        </p:txBody>
      </p:sp>
    </p:spTree>
    <p:extLst>
      <p:ext uri="{BB962C8B-B14F-4D97-AF65-F5344CB8AC3E}">
        <p14:creationId xmlns:p14="http://schemas.microsoft.com/office/powerpoint/2010/main" val="590163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MANTA2 is available for download at </a:t>
            </a:r>
            <a:r>
              <a:rPr lang="en-US" dirty="0" err="1"/>
              <a:t>Zenodo</a:t>
            </a:r>
            <a:r>
              <a:rPr lang="en-US" dirty="0"/>
              <a:t>.</a:t>
            </a:r>
          </a:p>
        </p:txBody>
      </p:sp>
      <p:sp>
        <p:nvSpPr>
          <p:cNvPr id="4" name="Slide Number Placeholder 3"/>
          <p:cNvSpPr>
            <a:spLocks noGrp="1"/>
          </p:cNvSpPr>
          <p:nvPr>
            <p:ph type="sldNum" sz="quarter" idx="10"/>
          </p:nvPr>
        </p:nvSpPr>
        <p:spPr/>
        <p:txBody>
          <a:bodyPr/>
          <a:lstStyle/>
          <a:p>
            <a:fld id="{329268D8-B16D-8F46-BF10-0E64FB94DE94}" type="slidenum">
              <a:rPr lang="en-US" smtClean="0"/>
              <a:t>46</a:t>
            </a:fld>
            <a:endParaRPr lang="en-US"/>
          </a:p>
        </p:txBody>
      </p:sp>
    </p:spTree>
    <p:extLst>
      <p:ext uri="{BB962C8B-B14F-4D97-AF65-F5344CB8AC3E}">
        <p14:creationId xmlns:p14="http://schemas.microsoft.com/office/powerpoint/2010/main" val="1942974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scripts for its programmatic access are available as a GitHub repository.</a:t>
            </a:r>
          </a:p>
        </p:txBody>
      </p:sp>
      <p:sp>
        <p:nvSpPr>
          <p:cNvPr id="4" name="Slide Number Placeholder 3"/>
          <p:cNvSpPr>
            <a:spLocks noGrp="1"/>
          </p:cNvSpPr>
          <p:nvPr>
            <p:ph type="sldNum" sz="quarter" idx="10"/>
          </p:nvPr>
        </p:nvSpPr>
        <p:spPr/>
        <p:txBody>
          <a:bodyPr/>
          <a:lstStyle/>
          <a:p>
            <a:fld id="{329268D8-B16D-8F46-BF10-0E64FB94DE94}" type="slidenum">
              <a:rPr lang="en-US" smtClean="0"/>
              <a:t>47</a:t>
            </a:fld>
            <a:endParaRPr lang="en-US"/>
          </a:p>
        </p:txBody>
      </p:sp>
    </p:spTree>
    <p:extLst>
      <p:ext uri="{BB962C8B-B14F-4D97-AF65-F5344CB8AC3E}">
        <p14:creationId xmlns:p14="http://schemas.microsoft.com/office/powerpoint/2010/main" val="3781104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it. Here is a distribution of members from the JASPAR consortium. Highlighted are the members present at this GREEKC Meeting. </a:t>
            </a:r>
          </a:p>
        </p:txBody>
      </p:sp>
      <p:sp>
        <p:nvSpPr>
          <p:cNvPr id="4" name="Slide Number Placeholder 3"/>
          <p:cNvSpPr>
            <a:spLocks noGrp="1"/>
          </p:cNvSpPr>
          <p:nvPr>
            <p:ph type="sldNum" sz="quarter" idx="10"/>
          </p:nvPr>
        </p:nvSpPr>
        <p:spPr/>
        <p:txBody>
          <a:bodyPr/>
          <a:lstStyle/>
          <a:p>
            <a:fld id="{329268D8-B16D-8F46-BF10-0E64FB94DE94}" type="slidenum">
              <a:rPr lang="en-US" smtClean="0"/>
              <a:t>48</a:t>
            </a:fld>
            <a:endParaRPr lang="en-US"/>
          </a:p>
        </p:txBody>
      </p:sp>
    </p:spTree>
    <p:extLst>
      <p:ext uri="{BB962C8B-B14F-4D97-AF65-F5344CB8AC3E}">
        <p14:creationId xmlns:p14="http://schemas.microsoft.com/office/powerpoint/2010/main" val="92199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I want to thank my funding agencies, </a:t>
            </a:r>
            <a:r>
              <a:rPr lang="en-US" dirty="0" err="1"/>
              <a:t>Westgrid</a:t>
            </a:r>
            <a:r>
              <a:rPr lang="en-US" dirty="0"/>
              <a:t> and Compute Canada for compute support, and specially the scientific community for performing the experiments and publicly releasing the data.</a:t>
            </a:r>
          </a:p>
        </p:txBody>
      </p:sp>
      <p:sp>
        <p:nvSpPr>
          <p:cNvPr id="4" name="Slide Number Placeholder 3"/>
          <p:cNvSpPr>
            <a:spLocks noGrp="1"/>
          </p:cNvSpPr>
          <p:nvPr>
            <p:ph type="sldNum" sz="quarter" idx="10"/>
          </p:nvPr>
        </p:nvSpPr>
        <p:spPr/>
        <p:txBody>
          <a:bodyPr/>
          <a:lstStyle/>
          <a:p>
            <a:fld id="{329268D8-B16D-8F46-BF10-0E64FB94DE94}" type="slidenum">
              <a:rPr lang="en-US" smtClean="0"/>
              <a:t>49</a:t>
            </a:fld>
            <a:endParaRPr lang="en-US"/>
          </a:p>
        </p:txBody>
      </p:sp>
    </p:spTree>
    <p:extLst>
      <p:ext uri="{BB962C8B-B14F-4D97-AF65-F5344CB8AC3E}">
        <p14:creationId xmlns:p14="http://schemas.microsoft.com/office/powerpoint/2010/main" val="366956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JASPAR stores two different kinds of profiles. For all TFs, it contains position frequency matrices, PFMs, while only for some, binding sites are also described as TF flexible models. TFFMs are more advanced models that PFMs and are based on hidden-Markov models. They account for both dependencies between nucleotide positions and binding sites of flexible length.</a:t>
            </a:r>
          </a:p>
        </p:txBody>
      </p:sp>
      <p:sp>
        <p:nvSpPr>
          <p:cNvPr id="4" name="Slide Number Placeholder 3"/>
          <p:cNvSpPr>
            <a:spLocks noGrp="1"/>
          </p:cNvSpPr>
          <p:nvPr>
            <p:ph type="sldNum" sz="quarter" idx="10"/>
          </p:nvPr>
        </p:nvSpPr>
        <p:spPr/>
        <p:txBody>
          <a:bodyPr/>
          <a:lstStyle/>
          <a:p>
            <a:fld id="{329268D8-B16D-8F46-BF10-0E64FB94DE94}" type="slidenum">
              <a:rPr lang="en-US" smtClean="0"/>
              <a:t>5</a:t>
            </a:fld>
            <a:endParaRPr lang="en-US"/>
          </a:p>
        </p:txBody>
      </p:sp>
    </p:spTree>
    <p:extLst>
      <p:ext uri="{BB962C8B-B14F-4D97-AF65-F5344CB8AC3E}">
        <p14:creationId xmlns:p14="http://schemas.microsoft.com/office/powerpoint/2010/main" val="41830925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ffectLst/>
              </a:rPr>
              <a:t>That's it from my side, now I will be taking in any further questions you might have.</a:t>
            </a:r>
            <a:endParaRPr lang="en-US" b="0" dirty="0"/>
          </a:p>
        </p:txBody>
      </p:sp>
      <p:sp>
        <p:nvSpPr>
          <p:cNvPr id="4" name="Slide Number Placeholder 3"/>
          <p:cNvSpPr>
            <a:spLocks noGrp="1"/>
          </p:cNvSpPr>
          <p:nvPr>
            <p:ph type="sldNum" sz="quarter" idx="10"/>
          </p:nvPr>
        </p:nvSpPr>
        <p:spPr/>
        <p:txBody>
          <a:bodyPr/>
          <a:lstStyle/>
          <a:p>
            <a:fld id="{329268D8-B16D-8F46-BF10-0E64FB94DE94}" type="slidenum">
              <a:rPr lang="en-US" smtClean="0"/>
              <a:t>50</a:t>
            </a:fld>
            <a:endParaRPr lang="en-US"/>
          </a:p>
        </p:txBody>
      </p:sp>
    </p:spTree>
    <p:extLst>
      <p:ext uri="{BB962C8B-B14F-4D97-AF65-F5344CB8AC3E}">
        <p14:creationId xmlns:p14="http://schemas.microsoft.com/office/powerpoint/2010/main" val="28667596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this slide…</a:t>
            </a:r>
          </a:p>
        </p:txBody>
      </p:sp>
      <p:sp>
        <p:nvSpPr>
          <p:cNvPr id="4" name="Slide Number Placeholder 3"/>
          <p:cNvSpPr>
            <a:spLocks noGrp="1"/>
          </p:cNvSpPr>
          <p:nvPr>
            <p:ph type="sldNum" sz="quarter" idx="10"/>
          </p:nvPr>
        </p:nvSpPr>
        <p:spPr/>
        <p:txBody>
          <a:bodyPr/>
          <a:lstStyle/>
          <a:p>
            <a:fld id="{329268D8-B16D-8F46-BF10-0E64FB94DE94}" type="slidenum">
              <a:rPr lang="en-US" smtClean="0"/>
              <a:t>51</a:t>
            </a:fld>
            <a:endParaRPr lang="en-US"/>
          </a:p>
        </p:txBody>
      </p:sp>
    </p:spTree>
    <p:extLst>
      <p:ext uri="{BB962C8B-B14F-4D97-AF65-F5344CB8AC3E}">
        <p14:creationId xmlns:p14="http://schemas.microsoft.com/office/powerpoint/2010/main" val="1735210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this slide…</a:t>
            </a:r>
          </a:p>
        </p:txBody>
      </p:sp>
      <p:sp>
        <p:nvSpPr>
          <p:cNvPr id="4" name="Slide Number Placeholder 3"/>
          <p:cNvSpPr>
            <a:spLocks noGrp="1"/>
          </p:cNvSpPr>
          <p:nvPr>
            <p:ph type="sldNum" sz="quarter" idx="10"/>
          </p:nvPr>
        </p:nvSpPr>
        <p:spPr/>
        <p:txBody>
          <a:bodyPr/>
          <a:lstStyle/>
          <a:p>
            <a:fld id="{329268D8-B16D-8F46-BF10-0E64FB94DE94}" type="slidenum">
              <a:rPr lang="en-US" smtClean="0"/>
              <a:t>52</a:t>
            </a:fld>
            <a:endParaRPr lang="en-US"/>
          </a:p>
        </p:txBody>
      </p:sp>
    </p:spTree>
    <p:extLst>
      <p:ext uri="{BB962C8B-B14F-4D97-AF65-F5344CB8AC3E}">
        <p14:creationId xmlns:p14="http://schemas.microsoft.com/office/powerpoint/2010/main" val="2867493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not going to describe TFFMs in detail, but for more information, feel free to check the documentation provided at this website (point towards the top).</a:t>
            </a:r>
          </a:p>
        </p:txBody>
      </p:sp>
      <p:sp>
        <p:nvSpPr>
          <p:cNvPr id="4" name="Slide Number Placeholder 3"/>
          <p:cNvSpPr>
            <a:spLocks noGrp="1"/>
          </p:cNvSpPr>
          <p:nvPr>
            <p:ph type="sldNum" sz="quarter" idx="10"/>
          </p:nvPr>
        </p:nvSpPr>
        <p:spPr/>
        <p:txBody>
          <a:bodyPr/>
          <a:lstStyle/>
          <a:p>
            <a:fld id="{329268D8-B16D-8F46-BF10-0E64FB94DE94}" type="slidenum">
              <a:rPr lang="en-US" smtClean="0"/>
              <a:t>6</a:t>
            </a:fld>
            <a:endParaRPr lang="en-US"/>
          </a:p>
        </p:txBody>
      </p:sp>
    </p:spTree>
    <p:extLst>
      <p:ext uri="{BB962C8B-B14F-4D97-AF65-F5344CB8AC3E}">
        <p14:creationId xmlns:p14="http://schemas.microsoft.com/office/powerpoint/2010/main" val="336753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JASPAR owes its growth to different technological advances that have occurred over the years. For example, between the versions 2008 and 2010, the growth is owed to the emergence of the </a:t>
            </a:r>
            <a:r>
              <a:rPr lang="en-US" dirty="0" err="1"/>
              <a:t>ChIP-seq</a:t>
            </a:r>
            <a:r>
              <a:rPr lang="en-US" dirty="0"/>
              <a:t> technology, while the expansion of the latest release is mainly due to the </a:t>
            </a:r>
            <a:r>
              <a:rPr lang="en-US" dirty="0" err="1"/>
              <a:t>ReMap</a:t>
            </a:r>
            <a:r>
              <a:rPr lang="en-US" dirty="0"/>
              <a:t> of </a:t>
            </a:r>
            <a:r>
              <a:rPr lang="en-US" dirty="0" err="1"/>
              <a:t>ChIP-seq</a:t>
            </a:r>
            <a:r>
              <a:rPr lang="en-US" dirty="0"/>
              <a:t> data from ENCODE, GEO and </a:t>
            </a:r>
            <a:r>
              <a:rPr lang="en-US" dirty="0" err="1"/>
              <a:t>ArrayExpress</a:t>
            </a:r>
            <a:r>
              <a:rPr lang="en-US" dirty="0"/>
              <a:t>, and the emergence of DAP-</a:t>
            </a:r>
            <a:r>
              <a:rPr lang="en-US" dirty="0" err="1"/>
              <a:t>seq</a:t>
            </a:r>
            <a:r>
              <a:rPr lang="en-US" dirty="0"/>
              <a:t> (for plants) and </a:t>
            </a:r>
            <a:r>
              <a:rPr lang="en-US" dirty="0" err="1"/>
              <a:t>SMiLE</a:t>
            </a:r>
            <a:r>
              <a:rPr lang="en-US" dirty="0"/>
              <a:t>-seq. As you can see, TFFMs were included to JASPAR for the first time during the 2016 release, as it was only published in 2014. Finally, we have already started processing new data.</a:t>
            </a:r>
          </a:p>
        </p:txBody>
      </p:sp>
      <p:sp>
        <p:nvSpPr>
          <p:cNvPr id="4" name="Slide Number Placeholder 3"/>
          <p:cNvSpPr>
            <a:spLocks noGrp="1"/>
          </p:cNvSpPr>
          <p:nvPr>
            <p:ph type="sldNum" sz="quarter" idx="10"/>
          </p:nvPr>
        </p:nvSpPr>
        <p:spPr/>
        <p:txBody>
          <a:bodyPr/>
          <a:lstStyle/>
          <a:p>
            <a:fld id="{329268D8-B16D-8F46-BF10-0E64FB94DE94}" type="slidenum">
              <a:rPr lang="en-US" smtClean="0"/>
              <a:t>7</a:t>
            </a:fld>
            <a:endParaRPr lang="en-US"/>
          </a:p>
        </p:txBody>
      </p:sp>
    </p:spTree>
    <p:extLst>
      <p:ext uri="{BB962C8B-B14F-4D97-AF65-F5344CB8AC3E}">
        <p14:creationId xmlns:p14="http://schemas.microsoft.com/office/powerpoint/2010/main" val="412962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in all, as of 2018, JASPAR contains over 14 hundred non-redundant PFMs, and almost 500 TFFMs, with TFs belonging to 64 different structural classes and 115 structural families, as defined by </a:t>
            </a:r>
            <a:r>
              <a:rPr lang="en-US" dirty="0" err="1"/>
              <a:t>TFClass</a:t>
            </a:r>
            <a:r>
              <a:rPr lang="en-US" dirty="0"/>
              <a:t>.</a:t>
            </a:r>
          </a:p>
        </p:txBody>
      </p:sp>
      <p:sp>
        <p:nvSpPr>
          <p:cNvPr id="4" name="Slide Number Placeholder 3"/>
          <p:cNvSpPr>
            <a:spLocks noGrp="1"/>
          </p:cNvSpPr>
          <p:nvPr>
            <p:ph type="sldNum" sz="quarter" idx="10"/>
          </p:nvPr>
        </p:nvSpPr>
        <p:spPr/>
        <p:txBody>
          <a:bodyPr/>
          <a:lstStyle/>
          <a:p>
            <a:fld id="{329268D8-B16D-8F46-BF10-0E64FB94DE94}" type="slidenum">
              <a:rPr lang="en-US" smtClean="0"/>
              <a:t>8</a:t>
            </a:fld>
            <a:endParaRPr lang="en-US"/>
          </a:p>
        </p:txBody>
      </p:sp>
    </p:spTree>
    <p:extLst>
      <p:ext uri="{BB962C8B-B14F-4D97-AF65-F5344CB8AC3E}">
        <p14:creationId xmlns:p14="http://schemas.microsoft.com/office/powerpoint/2010/main" val="362145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describe the process that we follow for the manual curation of profiles.</a:t>
            </a:r>
          </a:p>
        </p:txBody>
      </p:sp>
      <p:sp>
        <p:nvSpPr>
          <p:cNvPr id="4" name="Slide Number Placeholder 3"/>
          <p:cNvSpPr>
            <a:spLocks noGrp="1"/>
          </p:cNvSpPr>
          <p:nvPr>
            <p:ph type="sldNum" sz="quarter" idx="10"/>
          </p:nvPr>
        </p:nvSpPr>
        <p:spPr/>
        <p:txBody>
          <a:bodyPr/>
          <a:lstStyle/>
          <a:p>
            <a:fld id="{329268D8-B16D-8F46-BF10-0E64FB94DE94}" type="slidenum">
              <a:rPr lang="en-US" smtClean="0"/>
              <a:t>9</a:t>
            </a:fld>
            <a:endParaRPr lang="en-US"/>
          </a:p>
        </p:txBody>
      </p:sp>
    </p:spTree>
    <p:extLst>
      <p:ext uri="{BB962C8B-B14F-4D97-AF65-F5344CB8AC3E}">
        <p14:creationId xmlns:p14="http://schemas.microsoft.com/office/powerpoint/2010/main" val="4213652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1B23DC8-D167-5144-8DC1-99FFE472760A}" type="datetime1">
              <a:rPr lang="en-CA" smtClean="0"/>
              <a:t>2018-09-11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79BBC2-461A-4C43-B491-A32B33A07CA6}" type="datetime1">
              <a:rPr lang="en-CA" smtClean="0"/>
              <a:t>2018-09-11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790A8-7939-7B4B-B09D-29A3A743D930}" type="datetime1">
              <a:rPr lang="en-CA" smtClean="0"/>
              <a:t>2018-09-11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88E44D-DEDE-914E-B6E7-75571CA46334}" type="datetime1">
              <a:rPr lang="en-CA" smtClean="0"/>
              <a:t>2018-09-11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B747-09DE-0246-BB23-A7814C2BD95B}" type="datetime1">
              <a:rPr lang="en-CA" smtClean="0"/>
              <a:t>2018-09-11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E196BD-AD6C-1142-A719-30A2206046D5}" type="datetime1">
              <a:rPr lang="en-CA" smtClean="0"/>
              <a:t>2018-09-11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0A5B14-A92C-FA45-80D7-2152FE73DC80}" type="datetime1">
              <a:rPr lang="en-CA" smtClean="0"/>
              <a:t>2018-09-11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1F1222-9F5E-6E41-86AA-DB18311884E6}" type="datetime1">
              <a:rPr lang="en-CA" smtClean="0"/>
              <a:t>2018-09-11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47B9C9-ACD8-4143-BE19-F483D6B58651}" type="datetime1">
              <a:rPr lang="en-CA" smtClean="0"/>
              <a:t>2018-09-11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82F878-16D2-324E-9A7E-78200214161B}" type="datetime1">
              <a:rPr lang="en-CA" smtClean="0"/>
              <a:t>2018-09-11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A0E901-7DF5-484F-A41F-901510F58872}" type="datetime1">
              <a:rPr lang="en-CA" smtClean="0"/>
              <a:t>2018-09-11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9A92E8-C76B-DD44-A378-E71D2AB08EF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0C8CB0-C0AB-1C41-8FF9-16C35C1BB52B}" type="datetime1">
              <a:rPr lang="en-CA" smtClean="0"/>
              <a:t>2018-09-11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A92E8-C76B-DD44-A378-E71D2AB08EFE}" type="slidenum">
              <a:rPr lang="en-US" smtClean="0"/>
              <a:t>‹#›</a:t>
            </a:fld>
            <a:endParaRPr lang="en-US"/>
          </a:p>
        </p:txBody>
      </p:sp>
    </p:spTree>
    <p:extLst>
      <p:ext uri="{BB962C8B-B14F-4D97-AF65-F5344CB8AC3E}">
        <p14:creationId xmlns:p14="http://schemas.microsoft.com/office/powerpoint/2010/main" val="1853006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riol@cmmt.ubc.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nul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expdata.cmmt.ubc.ca/JASPAR/downloads/UCSC_tracks/2018/"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null)"/><Relationship Id="rId3" Type="http://schemas.openxmlformats.org/officeDocument/2006/relationships/image" Target="../media/image4.(null)"/><Relationship Id="rId7" Type="http://schemas.openxmlformats.org/officeDocument/2006/relationships/image" Target="../media/image8.(nul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null)"/><Relationship Id="rId5" Type="http://schemas.openxmlformats.org/officeDocument/2006/relationships/image" Target="../media/image6.(null)"/><Relationship Id="rId4" Type="http://schemas.openxmlformats.org/officeDocument/2006/relationships/image" Target="../media/image5.(null)"/><Relationship Id="rId9" Type="http://schemas.openxmlformats.org/officeDocument/2006/relationships/image" Target="../media/image10.(nul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www.westgrid.ca/"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hyperlink" Target="http://www.computecanada.c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14999" y="6243090"/>
            <a:ext cx="4314002" cy="373436"/>
          </a:xfrm>
          <a:prstGeom prst="rect">
            <a:avLst/>
          </a:prstGeom>
        </p:spPr>
        <p:txBody>
          <a:bodyPr wrap="none">
            <a:spAutoFit/>
          </a:bodyPr>
          <a:lstStyle/>
          <a:p>
            <a:pPr algn="ctr">
              <a:lnSpc>
                <a:spcPct val="110000"/>
              </a:lnSpc>
            </a:pPr>
            <a:r>
              <a:rPr lang="en-US" b="1" kern="0" dirty="0">
                <a:solidFill>
                  <a:srgbClr val="002060"/>
                </a:solidFill>
                <a:latin typeface="Arial" panose="020B0604020202020204" pitchFamily="34" charset="0"/>
                <a:cs typeface="Arial" panose="020B0604020202020204" pitchFamily="34" charset="0"/>
              </a:rPr>
              <a:t>GREEKC Meeting – February 13, 2018</a:t>
            </a:r>
          </a:p>
        </p:txBody>
      </p:sp>
      <p:sp>
        <p:nvSpPr>
          <p:cNvPr id="5" name="Title 1"/>
          <p:cNvSpPr txBox="1">
            <a:spLocks/>
          </p:cNvSpPr>
          <p:nvPr/>
        </p:nvSpPr>
        <p:spPr>
          <a:xfrm>
            <a:off x="535692" y="4901695"/>
            <a:ext cx="8072617" cy="971507"/>
          </a:xfrm>
          <a:prstGeom prst="rect">
            <a:avLst/>
          </a:prstGeom>
        </p:spPr>
        <p:txBody>
          <a:bodyPr vert="horz" lIns="0" tIns="0" rIns="0" bIns="0" rtlCol="0" anchor="ctr">
            <a:noAutofit/>
          </a:bodyPr>
          <a:lstStyle>
            <a:lvl1pPr algn="l" defTabSz="914400" rtl="0" eaLnBrk="1" latinLnBrk="0" hangingPunct="1">
              <a:lnSpc>
                <a:spcPts val="4200"/>
              </a:lnSpc>
              <a:spcBef>
                <a:spcPct val="0"/>
              </a:spcBef>
              <a:buNone/>
              <a:defRPr sz="4000" b="1" kern="1200">
                <a:solidFill>
                  <a:schemeClr val="tx2"/>
                </a:solidFill>
                <a:latin typeface="+mj-lt"/>
                <a:ea typeface="+mj-ea"/>
                <a:cs typeface="+mj-cs"/>
              </a:defRPr>
            </a:lvl1pPr>
          </a:lstStyle>
          <a:p>
            <a:pPr algn="ctr">
              <a:lnSpc>
                <a:spcPct val="100000"/>
              </a:lnSpc>
              <a:spcBef>
                <a:spcPts val="0"/>
              </a:spcBef>
            </a:pPr>
            <a:r>
              <a:rPr lang="en-US" sz="2400" b="0" dirty="0">
                <a:solidFill>
                  <a:srgbClr val="000000"/>
                </a:solidFill>
                <a:latin typeface="Arial" panose="020B0604020202020204" pitchFamily="34" charset="0"/>
                <a:cs typeface="Arial" panose="020B0604020202020204" pitchFamily="34" charset="0"/>
                <a:hlinkClick r:id="rId3"/>
              </a:rPr>
              <a:t>oriol@cmmt.ubc.ca</a:t>
            </a:r>
            <a:endParaRPr lang="en-US" sz="2400" b="0" dirty="0">
              <a:solidFill>
                <a:srgbClr val="000000"/>
              </a:solidFill>
              <a:latin typeface="Arial" panose="020B0604020202020204" pitchFamily="34" charset="0"/>
              <a:cs typeface="Arial" panose="020B0604020202020204" pitchFamily="34" charset="0"/>
            </a:endParaRPr>
          </a:p>
          <a:p>
            <a:pPr algn="ctr">
              <a:lnSpc>
                <a:spcPct val="100000"/>
              </a:lnSpc>
              <a:spcBef>
                <a:spcPts val="0"/>
              </a:spcBef>
            </a:pPr>
            <a:r>
              <a:rPr lang="en-US" sz="2400" b="0" dirty="0">
                <a:solidFill>
                  <a:srgbClr val="000000"/>
                </a:solidFill>
                <a:latin typeface="Arial" panose="020B0604020202020204" pitchFamily="34" charset="0"/>
                <a:cs typeface="Arial" panose="020B0604020202020204" pitchFamily="34" charset="0"/>
              </a:rPr>
              <a:t>@</a:t>
            </a:r>
            <a:r>
              <a:rPr lang="en-US" sz="2400" b="0" dirty="0" err="1">
                <a:solidFill>
                  <a:srgbClr val="000000"/>
                </a:solidFill>
                <a:latin typeface="Arial" panose="020B0604020202020204" pitchFamily="34" charset="0"/>
                <a:cs typeface="Arial" panose="020B0604020202020204" pitchFamily="34" charset="0"/>
              </a:rPr>
              <a:t>OFornes</a:t>
            </a:r>
            <a:endParaRPr lang="en-US" sz="2400" b="0" dirty="0">
              <a:solidFill>
                <a:srgbClr val="000000"/>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2667" y="6127475"/>
            <a:ext cx="1475642" cy="604603"/>
          </a:xfrm>
          <a:prstGeom prst="rect">
            <a:avLst/>
          </a:prstGeom>
        </p:spPr>
      </p:pic>
      <p:cxnSp>
        <p:nvCxnSpPr>
          <p:cNvPr id="7" name="Straight Connector 6"/>
          <p:cNvCxnSpPr/>
          <p:nvPr/>
        </p:nvCxnSpPr>
        <p:spPr>
          <a:xfrm>
            <a:off x="535692" y="6001552"/>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768100"/>
            <a:ext cx="7990610" cy="1015663"/>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JASPAR: an open-access database of transcription factor binding profiles</a:t>
            </a:r>
          </a:p>
        </p:txBody>
      </p:sp>
      <p:pic>
        <p:nvPicPr>
          <p:cNvPr id="12" name="Picture 11">
            <a:extLst>
              <a:ext uri="{FF2B5EF4-FFF2-40B4-BE49-F238E27FC236}">
                <a16:creationId xmlns:a16="http://schemas.microsoft.com/office/drawing/2014/main" id="{7F91C18F-811E-E641-989E-1D52D33E941B}"/>
              </a:ext>
            </a:extLst>
          </p:cNvPr>
          <p:cNvPicPr>
            <a:picLocks noChangeAspect="1"/>
          </p:cNvPicPr>
          <p:nvPr/>
        </p:nvPicPr>
        <p:blipFill>
          <a:blip r:embed="rId5" cstate="screen">
            <a:lum/>
            <a:alphaModFix/>
            <a:extLst>
              <a:ext uri="{28A0092B-C50C-407E-A947-70E740481C1C}">
                <a14:useLocalDpi xmlns:a14="http://schemas.microsoft.com/office/drawing/2010/main"/>
              </a:ext>
            </a:extLst>
          </a:blip>
          <a:srcRect/>
          <a:stretch>
            <a:fillRect/>
          </a:stretch>
        </p:blipFill>
        <p:spPr>
          <a:xfrm>
            <a:off x="3513384" y="5504235"/>
            <a:ext cx="265680" cy="216000"/>
          </a:xfrm>
          <a:prstGeom prst="rect">
            <a:avLst/>
          </a:prstGeom>
          <a:noFill/>
          <a:ln>
            <a:noFill/>
          </a:ln>
        </p:spPr>
      </p:pic>
      <p:pic>
        <p:nvPicPr>
          <p:cNvPr id="13" name="Picture 12">
            <a:extLst>
              <a:ext uri="{FF2B5EF4-FFF2-40B4-BE49-F238E27FC236}">
                <a16:creationId xmlns:a16="http://schemas.microsoft.com/office/drawing/2014/main" id="{A18CC827-8A76-834A-ACA1-0F39E5DA4632}"/>
              </a:ext>
            </a:extLst>
          </p:cNvPr>
          <p:cNvPicPr>
            <a:picLocks noChangeAspect="1"/>
          </p:cNvPicPr>
          <p:nvPr/>
        </p:nvPicPr>
        <p:blipFill>
          <a:blip r:embed="rId6" cstate="screen">
            <a:lum/>
            <a:alphaModFix/>
            <a:extLst>
              <a:ext uri="{28A0092B-C50C-407E-A947-70E740481C1C}">
                <a14:useLocalDpi xmlns:a14="http://schemas.microsoft.com/office/drawing/2010/main"/>
              </a:ext>
            </a:extLst>
          </a:blip>
          <a:srcRect/>
          <a:stretch>
            <a:fillRect/>
          </a:stretch>
        </p:blipFill>
        <p:spPr>
          <a:xfrm>
            <a:off x="2858370" y="5091888"/>
            <a:ext cx="295560" cy="295560"/>
          </a:xfrm>
          <a:prstGeom prst="rect">
            <a:avLst/>
          </a:prstGeom>
          <a:noFill/>
          <a:ln>
            <a:noFill/>
          </a:ln>
        </p:spPr>
      </p:pic>
      <p:sp>
        <p:nvSpPr>
          <p:cNvPr id="17" name="Title 1">
            <a:extLst>
              <a:ext uri="{FF2B5EF4-FFF2-40B4-BE49-F238E27FC236}">
                <a16:creationId xmlns:a16="http://schemas.microsoft.com/office/drawing/2014/main" id="{B7C088BC-7B08-BD4E-93EF-6AE0EB042666}"/>
              </a:ext>
            </a:extLst>
          </p:cNvPr>
          <p:cNvSpPr txBox="1">
            <a:spLocks/>
          </p:cNvSpPr>
          <p:nvPr/>
        </p:nvSpPr>
        <p:spPr>
          <a:xfrm>
            <a:off x="535692" y="2391780"/>
            <a:ext cx="8072617" cy="1901899"/>
          </a:xfrm>
          <a:prstGeom prst="rect">
            <a:avLst/>
          </a:prstGeom>
        </p:spPr>
        <p:txBody>
          <a:bodyPr vert="horz" lIns="0" tIns="0" rIns="0" bIns="0" rtlCol="0" anchor="ctr">
            <a:noAutofit/>
          </a:bodyPr>
          <a:lstStyle>
            <a:lvl1pPr algn="l" defTabSz="914400" rtl="0" eaLnBrk="1" latinLnBrk="0" hangingPunct="1">
              <a:lnSpc>
                <a:spcPts val="4200"/>
              </a:lnSpc>
              <a:spcBef>
                <a:spcPct val="0"/>
              </a:spcBef>
              <a:buNone/>
              <a:defRPr sz="4000" b="1" kern="1200">
                <a:solidFill>
                  <a:schemeClr val="tx2"/>
                </a:solidFill>
                <a:latin typeface="+mj-lt"/>
                <a:ea typeface="+mj-ea"/>
                <a:cs typeface="+mj-cs"/>
              </a:defRPr>
            </a:lvl1pPr>
          </a:lstStyle>
          <a:p>
            <a:pPr algn="ctr">
              <a:lnSpc>
                <a:spcPct val="100000"/>
              </a:lnSpc>
              <a:spcBef>
                <a:spcPts val="0"/>
              </a:spcBef>
            </a:pPr>
            <a:r>
              <a:rPr lang="en-US" sz="2400" dirty="0">
                <a:solidFill>
                  <a:srgbClr val="000000"/>
                </a:solidFill>
                <a:latin typeface="Arial" panose="020B0604020202020204" pitchFamily="34" charset="0"/>
                <a:cs typeface="Arial" panose="020B0604020202020204" pitchFamily="34" charset="0"/>
              </a:rPr>
              <a:t>Dr. Oriol </a:t>
            </a:r>
            <a:r>
              <a:rPr lang="en-US" sz="2400" dirty="0" err="1">
                <a:solidFill>
                  <a:srgbClr val="000000"/>
                </a:solidFill>
                <a:latin typeface="Arial" panose="020B0604020202020204" pitchFamily="34" charset="0"/>
                <a:cs typeface="Arial" panose="020B0604020202020204" pitchFamily="34" charset="0"/>
              </a:rPr>
              <a:t>Fornes</a:t>
            </a:r>
            <a:endParaRPr lang="en-US" sz="2400" dirty="0">
              <a:solidFill>
                <a:srgbClr val="000000"/>
              </a:solidFill>
              <a:latin typeface="Arial" panose="020B0604020202020204" pitchFamily="34" charset="0"/>
              <a:cs typeface="Arial" panose="020B0604020202020204" pitchFamily="34" charset="0"/>
            </a:endParaRPr>
          </a:p>
          <a:p>
            <a:pPr algn="ctr">
              <a:lnSpc>
                <a:spcPct val="100000"/>
              </a:lnSpc>
              <a:spcBef>
                <a:spcPts val="0"/>
              </a:spcBef>
            </a:pPr>
            <a:r>
              <a:rPr lang="en-US" sz="2000" b="0" dirty="0">
                <a:solidFill>
                  <a:srgbClr val="000000"/>
                </a:solidFill>
                <a:latin typeface="Arial" panose="020B0604020202020204" pitchFamily="34" charset="0"/>
                <a:cs typeface="Arial" panose="020B0604020202020204" pitchFamily="34" charset="0"/>
              </a:rPr>
              <a:t> Deputy Group Leader @ Wasserman Lab</a:t>
            </a:r>
          </a:p>
          <a:p>
            <a:pPr algn="ctr">
              <a:lnSpc>
                <a:spcPct val="100000"/>
              </a:lnSpc>
              <a:spcBef>
                <a:spcPts val="0"/>
              </a:spcBef>
            </a:pPr>
            <a:r>
              <a:rPr lang="en-US" sz="2000" b="0" dirty="0">
                <a:solidFill>
                  <a:srgbClr val="000000"/>
                </a:solidFill>
                <a:latin typeface="Arial" panose="020B0604020202020204" pitchFamily="34" charset="0"/>
                <a:cs typeface="Arial" panose="020B0604020202020204" pitchFamily="34" charset="0"/>
              </a:rPr>
              <a:t>Centre for Molecular Medicine and Therapeutics</a:t>
            </a:r>
          </a:p>
          <a:p>
            <a:pPr algn="ctr">
              <a:lnSpc>
                <a:spcPct val="100000"/>
              </a:lnSpc>
              <a:spcBef>
                <a:spcPts val="0"/>
              </a:spcBef>
            </a:pPr>
            <a:r>
              <a:rPr lang="en-US" sz="2000" b="0" dirty="0">
                <a:solidFill>
                  <a:srgbClr val="000000"/>
                </a:solidFill>
                <a:latin typeface="Arial" panose="020B0604020202020204" pitchFamily="34" charset="0"/>
                <a:cs typeface="Arial" panose="020B0604020202020204" pitchFamily="34" charset="0"/>
              </a:rPr>
              <a:t>BC Children’s Hospital Research Institute</a:t>
            </a:r>
          </a:p>
          <a:p>
            <a:pPr algn="ctr">
              <a:lnSpc>
                <a:spcPct val="100000"/>
              </a:lnSpc>
              <a:spcBef>
                <a:spcPts val="0"/>
              </a:spcBef>
            </a:pPr>
            <a:r>
              <a:rPr lang="en-US" sz="2000" b="0" dirty="0">
                <a:solidFill>
                  <a:srgbClr val="000000"/>
                </a:solidFill>
                <a:latin typeface="Arial" panose="020B0604020202020204" pitchFamily="34" charset="0"/>
                <a:cs typeface="Arial" panose="020B0604020202020204" pitchFamily="34" charset="0"/>
              </a:rPr>
              <a:t>University of British Columbia</a:t>
            </a:r>
          </a:p>
        </p:txBody>
      </p:sp>
    </p:spTree>
    <p:extLst>
      <p:ext uri="{BB962C8B-B14F-4D97-AF65-F5344CB8AC3E}">
        <p14:creationId xmlns:p14="http://schemas.microsoft.com/office/powerpoint/2010/main" val="3413368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628638" y="6356351"/>
            <a:ext cx="2057400" cy="365125"/>
          </a:xfrm>
        </p:spPr>
        <p:txBody>
          <a:bodyPr/>
          <a:lstStyle/>
          <a:p>
            <a:fld id="{E99A92E8-C76B-DD44-A378-E71D2AB08EFE}" type="slidenum">
              <a:rPr lang="en-US" smtClean="0"/>
              <a:t>10</a:t>
            </a:fld>
            <a:endParaRPr lang="en-US"/>
          </a:p>
        </p:txBody>
      </p:sp>
      <p:grpSp>
        <p:nvGrpSpPr>
          <p:cNvPr id="4" name="Group 3">
            <a:extLst>
              <a:ext uri="{FF2B5EF4-FFF2-40B4-BE49-F238E27FC236}">
                <a16:creationId xmlns:a16="http://schemas.microsoft.com/office/drawing/2014/main" id="{8B8322D7-A458-CF46-8F6A-B10F672D08AF}"/>
              </a:ext>
            </a:extLst>
          </p:cNvPr>
          <p:cNvGrpSpPr/>
          <p:nvPr/>
        </p:nvGrpSpPr>
        <p:grpSpPr>
          <a:xfrm>
            <a:off x="543257" y="1476783"/>
            <a:ext cx="8057486" cy="4020969"/>
            <a:chOff x="172114" y="2544068"/>
            <a:chExt cx="8057486" cy="4020969"/>
          </a:xfrm>
        </p:grpSpPr>
        <p:sp>
          <p:nvSpPr>
            <p:cNvPr id="215" name="TextBox 214">
              <a:extLst>
                <a:ext uri="{FF2B5EF4-FFF2-40B4-BE49-F238E27FC236}">
                  <a16:creationId xmlns:a16="http://schemas.microsoft.com/office/drawing/2014/main" id="{283822CA-05FE-AF41-9C9A-31AAF309C0F9}"/>
                </a:ext>
              </a:extLst>
            </p:cNvPr>
            <p:cNvSpPr txBox="1"/>
            <p:nvPr/>
          </p:nvSpPr>
          <p:spPr>
            <a:xfrm>
              <a:off x="3788643" y="2544068"/>
              <a:ext cx="1566715"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kern="0" dirty="0"/>
                <a:t>859</a:t>
              </a:r>
              <a:r>
                <a:rPr lang="en-US" kern="0" dirty="0"/>
                <a:t> PFMs</a:t>
              </a:r>
            </a:p>
          </p:txBody>
        </p:sp>
        <p:sp>
          <p:nvSpPr>
            <p:cNvPr id="59" name="TextBox 58">
              <a:extLst>
                <a:ext uri="{FF2B5EF4-FFF2-40B4-BE49-F238E27FC236}">
                  <a16:creationId xmlns:a16="http://schemas.microsoft.com/office/drawing/2014/main" id="{9D0BAE11-568A-584D-BF82-B137AC2E1C88}"/>
                </a:ext>
              </a:extLst>
            </p:cNvPr>
            <p:cNvSpPr txBox="1"/>
            <p:nvPr/>
          </p:nvSpPr>
          <p:spPr>
            <a:xfrm>
              <a:off x="1562981" y="4782256"/>
              <a:ext cx="1219198"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new binding mode?</a:t>
              </a:r>
            </a:p>
          </p:txBody>
        </p:sp>
        <p:sp>
          <p:nvSpPr>
            <p:cNvPr id="68" name="TextBox 67">
              <a:extLst>
                <a:ext uri="{FF2B5EF4-FFF2-40B4-BE49-F238E27FC236}">
                  <a16:creationId xmlns:a16="http://schemas.microsoft.com/office/drawing/2014/main" id="{33E3FAC5-8E31-4D40-9D09-9F849380C335}"/>
                </a:ext>
              </a:extLst>
            </p:cNvPr>
            <p:cNvSpPr txBox="1"/>
            <p:nvPr/>
          </p:nvSpPr>
          <p:spPr>
            <a:xfrm>
              <a:off x="3049487"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2" name="TextBox 81">
              <a:extLst>
                <a:ext uri="{FF2B5EF4-FFF2-40B4-BE49-F238E27FC236}">
                  <a16:creationId xmlns:a16="http://schemas.microsoft.com/office/drawing/2014/main" id="{9390766E-B9E2-BE4F-A567-4476F478984B}"/>
                </a:ext>
              </a:extLst>
            </p:cNvPr>
            <p:cNvSpPr txBox="1"/>
            <p:nvPr/>
          </p:nvSpPr>
          <p:spPr>
            <a:xfrm>
              <a:off x="3966166" y="3283934"/>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literature</a:t>
              </a:r>
            </a:p>
            <a:p>
              <a:pPr algn="ctr"/>
              <a:r>
                <a:rPr lang="en-US" b="1" dirty="0">
                  <a:latin typeface="Arial" panose="020B0604020202020204" pitchFamily="34" charset="0"/>
                  <a:cs typeface="Arial" panose="020B0604020202020204" pitchFamily="34" charset="0"/>
                </a:rPr>
                <a:t>support?</a:t>
              </a:r>
            </a:p>
          </p:txBody>
        </p:sp>
        <p:sp>
          <p:nvSpPr>
            <p:cNvPr id="81" name="TextBox 80">
              <a:extLst>
                <a:ext uri="{FF2B5EF4-FFF2-40B4-BE49-F238E27FC236}">
                  <a16:creationId xmlns:a16="http://schemas.microsoft.com/office/drawing/2014/main" id="{89013AEB-64F0-464D-80B1-363CE6EC47F7}"/>
                </a:ext>
              </a:extLst>
            </p:cNvPr>
            <p:cNvSpPr txBox="1"/>
            <p:nvPr/>
          </p:nvSpPr>
          <p:spPr>
            <a:xfrm>
              <a:off x="5506711" y="3422433"/>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3" name="TextBox 82">
              <a:extLst>
                <a:ext uri="{FF2B5EF4-FFF2-40B4-BE49-F238E27FC236}">
                  <a16:creationId xmlns:a16="http://schemas.microsoft.com/office/drawing/2014/main" id="{76DBB9AA-1A89-9448-8840-86800656FA83}"/>
                </a:ext>
              </a:extLst>
            </p:cNvPr>
            <p:cNvSpPr txBox="1"/>
            <p:nvPr/>
          </p:nvSpPr>
          <p:spPr>
            <a:xfrm>
              <a:off x="3068820" y="3422433"/>
              <a:ext cx="576000"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yes</a:t>
              </a:r>
            </a:p>
          </p:txBody>
        </p:sp>
        <p:sp>
          <p:nvSpPr>
            <p:cNvPr id="90" name="TextBox 89">
              <a:extLst>
                <a:ext uri="{FF2B5EF4-FFF2-40B4-BE49-F238E27FC236}">
                  <a16:creationId xmlns:a16="http://schemas.microsoft.com/office/drawing/2014/main" id="{E0E30742-C8CA-CA48-80F6-94973CECCEBB}"/>
                </a:ext>
              </a:extLst>
            </p:cNvPr>
            <p:cNvSpPr txBox="1"/>
            <p:nvPr/>
          </p:nvSpPr>
          <p:spPr>
            <a:xfrm>
              <a:off x="2748580" y="4115354"/>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in </a:t>
              </a:r>
              <a:r>
                <a:rPr lang="en-US" b="1" dirty="0" err="1">
                  <a:latin typeface="Arial" panose="020B0604020202020204" pitchFamily="34" charset="0"/>
                  <a:cs typeface="Arial" panose="020B0604020202020204" pitchFamily="34" charset="0"/>
                </a:rPr>
                <a:t>db</a:t>
              </a:r>
              <a:r>
                <a:rPr lang="en-US" b="1" dirty="0">
                  <a:latin typeface="Arial" panose="020B0604020202020204" pitchFamily="34" charset="0"/>
                  <a:cs typeface="Arial" panose="020B0604020202020204" pitchFamily="34" charset="0"/>
                </a:rPr>
                <a:t>?</a:t>
              </a:r>
            </a:p>
          </p:txBody>
        </p:sp>
        <p:sp>
          <p:nvSpPr>
            <p:cNvPr id="89" name="TextBox 88">
              <a:extLst>
                <a:ext uri="{FF2B5EF4-FFF2-40B4-BE49-F238E27FC236}">
                  <a16:creationId xmlns:a16="http://schemas.microsoft.com/office/drawing/2014/main" id="{751353B7-CDD5-8C4C-8212-A0CF6896AAD1}"/>
                </a:ext>
              </a:extLst>
            </p:cNvPr>
            <p:cNvSpPr txBox="1"/>
            <p:nvPr/>
          </p:nvSpPr>
          <p:spPr>
            <a:xfrm>
              <a:off x="4210248"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91" name="TextBox 90">
              <a:extLst>
                <a:ext uri="{FF2B5EF4-FFF2-40B4-BE49-F238E27FC236}">
                  <a16:creationId xmlns:a16="http://schemas.microsoft.com/office/drawing/2014/main" id="{B39ED2CE-ED30-F949-B1AE-B8F65BF86560}"/>
                </a:ext>
              </a:extLst>
            </p:cNvPr>
            <p:cNvSpPr txBox="1"/>
            <p:nvPr/>
          </p:nvSpPr>
          <p:spPr>
            <a:xfrm>
              <a:off x="1884580"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109" name="Straight Arrow Connector 108">
              <a:extLst>
                <a:ext uri="{FF2B5EF4-FFF2-40B4-BE49-F238E27FC236}">
                  <a16:creationId xmlns:a16="http://schemas.microsoft.com/office/drawing/2014/main" id="{D1200EA6-D369-F449-A574-40693C1EE8E0}"/>
                </a:ext>
              </a:extLst>
            </p:cNvPr>
            <p:cNvCxnSpPr>
              <a:cxnSpLocks/>
            </p:cNvCxnSpPr>
            <p:nvPr/>
          </p:nvCxnSpPr>
          <p:spPr>
            <a:xfrm flipH="1" flipV="1">
              <a:off x="3644820" y="3607099"/>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AB3F693-388E-B64D-A44E-050C46EB8773}"/>
                </a:ext>
              </a:extLst>
            </p:cNvPr>
            <p:cNvCxnSpPr>
              <a:cxnSpLocks/>
            </p:cNvCxnSpPr>
            <p:nvPr/>
          </p:nvCxnSpPr>
          <p:spPr>
            <a:xfrm>
              <a:off x="5185364" y="3607099"/>
              <a:ext cx="321347"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6831E137-BAF7-9149-AAEC-9BCE77D9B2D3}"/>
                </a:ext>
              </a:extLst>
            </p:cNvPr>
            <p:cNvSpPr txBox="1"/>
            <p:nvPr/>
          </p:nvSpPr>
          <p:spPr>
            <a:xfrm>
              <a:off x="719673"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217" name="Straight Arrow Connector 216">
              <a:extLst>
                <a:ext uri="{FF2B5EF4-FFF2-40B4-BE49-F238E27FC236}">
                  <a16:creationId xmlns:a16="http://schemas.microsoft.com/office/drawing/2014/main" id="{C7E5552F-FAA0-DA43-894F-18C923F5E34E}"/>
                </a:ext>
              </a:extLst>
            </p:cNvPr>
            <p:cNvCxnSpPr>
              <a:cxnSpLocks/>
            </p:cNvCxnSpPr>
            <p:nvPr/>
          </p:nvCxnSpPr>
          <p:spPr>
            <a:xfrm>
              <a:off x="4575630" y="2932226"/>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8A1DB66-645F-AD45-B71E-9446BA562E5E}"/>
                </a:ext>
              </a:extLst>
            </p:cNvPr>
            <p:cNvSpPr txBox="1"/>
            <p:nvPr/>
          </p:nvSpPr>
          <p:spPr>
            <a:xfrm>
              <a:off x="6404058" y="3422433"/>
              <a:ext cx="182554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183 </a:t>
              </a:r>
              <a:r>
                <a:rPr lang="en-US" dirty="0"/>
                <a:t>(6 non TFs)</a:t>
              </a:r>
            </a:p>
          </p:txBody>
        </p:sp>
        <p:sp>
          <p:nvSpPr>
            <p:cNvPr id="221" name="TextBox 220">
              <a:extLst>
                <a:ext uri="{FF2B5EF4-FFF2-40B4-BE49-F238E27FC236}">
                  <a16:creationId xmlns:a16="http://schemas.microsoft.com/office/drawing/2014/main" id="{DBB9F886-7082-8141-9B6C-7FC4EBEE3317}"/>
                </a:ext>
              </a:extLst>
            </p:cNvPr>
            <p:cNvSpPr txBox="1"/>
            <p:nvPr/>
          </p:nvSpPr>
          <p:spPr>
            <a:xfrm>
              <a:off x="5111106" y="4115354"/>
              <a:ext cx="1985315"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111 </a:t>
              </a:r>
              <a:r>
                <a:rPr lang="en-US" dirty="0"/>
                <a:t>added (new)</a:t>
              </a:r>
            </a:p>
          </p:txBody>
        </p:sp>
        <p:sp>
          <p:nvSpPr>
            <p:cNvPr id="223" name="TextBox 222">
              <a:extLst>
                <a:ext uri="{FF2B5EF4-FFF2-40B4-BE49-F238E27FC236}">
                  <a16:creationId xmlns:a16="http://schemas.microsoft.com/office/drawing/2014/main" id="{8F0C06F3-BE2E-FA4D-986A-276D2D107897}"/>
                </a:ext>
              </a:extLst>
            </p:cNvPr>
            <p:cNvSpPr txBox="1"/>
            <p:nvPr/>
          </p:nvSpPr>
          <p:spPr>
            <a:xfrm>
              <a:off x="6230895" y="5059255"/>
              <a:ext cx="179036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493 </a:t>
              </a:r>
              <a:r>
                <a:rPr lang="en-US" dirty="0"/>
                <a:t>(discarded)</a:t>
              </a:r>
            </a:p>
          </p:txBody>
        </p:sp>
        <p:cxnSp>
          <p:nvCxnSpPr>
            <p:cNvPr id="232" name="Straight Arrow Connector 231">
              <a:extLst>
                <a:ext uri="{FF2B5EF4-FFF2-40B4-BE49-F238E27FC236}">
                  <a16:creationId xmlns:a16="http://schemas.microsoft.com/office/drawing/2014/main" id="{FECDC6A1-D5FF-B64A-B273-E920360A6287}"/>
                </a:ext>
              </a:extLst>
            </p:cNvPr>
            <p:cNvCxnSpPr>
              <a:cxnSpLocks/>
            </p:cNvCxnSpPr>
            <p:nvPr/>
          </p:nvCxnSpPr>
          <p:spPr>
            <a:xfrm>
              <a:off x="3356818" y="3782217"/>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664DCC5-8D73-6449-BEBD-62F534D7CABD}"/>
                </a:ext>
              </a:extLst>
            </p:cNvPr>
            <p:cNvCxnSpPr>
              <a:cxnSpLocks/>
            </p:cNvCxnSpPr>
            <p:nvPr/>
          </p:nvCxnSpPr>
          <p:spPr>
            <a:xfrm flipH="1" flipV="1">
              <a:off x="3888902" y="4300020"/>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E44C095B-1D61-5749-B3A2-954EAA8FBFEA}"/>
                </a:ext>
              </a:extLst>
            </p:cNvPr>
            <p:cNvCxnSpPr>
              <a:cxnSpLocks/>
            </p:cNvCxnSpPr>
            <p:nvPr/>
          </p:nvCxnSpPr>
          <p:spPr>
            <a:xfrm flipH="1" flipV="1">
              <a:off x="2466672" y="4300020"/>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0F377D-22DB-9A41-BD1A-DA36468582A4}"/>
                </a:ext>
              </a:extLst>
            </p:cNvPr>
            <p:cNvCxnSpPr>
              <a:cxnSpLocks/>
            </p:cNvCxnSpPr>
            <p:nvPr/>
          </p:nvCxnSpPr>
          <p:spPr>
            <a:xfrm flipH="1">
              <a:off x="6082711" y="3607099"/>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50046A0-990B-4C45-AFC8-F9E205C05C1D}"/>
                </a:ext>
              </a:extLst>
            </p:cNvPr>
            <p:cNvCxnSpPr>
              <a:cxnSpLocks/>
            </p:cNvCxnSpPr>
            <p:nvPr/>
          </p:nvCxnSpPr>
          <p:spPr>
            <a:xfrm flipH="1">
              <a:off x="4786248" y="4300020"/>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3B80E66-FDF5-0D4A-ABE2-30FCEEE0106F}"/>
                </a:ext>
              </a:extLst>
            </p:cNvPr>
            <p:cNvCxnSpPr>
              <a:cxnSpLocks/>
            </p:cNvCxnSpPr>
            <p:nvPr/>
          </p:nvCxnSpPr>
          <p:spPr>
            <a:xfrm>
              <a:off x="2172580" y="447846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71BDFEB-71A1-D342-B649-1A94FE5D098F}"/>
                </a:ext>
              </a:extLst>
            </p:cNvPr>
            <p:cNvCxnSpPr>
              <a:cxnSpLocks/>
            </p:cNvCxnSpPr>
            <p:nvPr/>
          </p:nvCxnSpPr>
          <p:spPr>
            <a:xfrm flipH="1" flipV="1">
              <a:off x="1295673" y="5243921"/>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5F03AFA-082F-234C-9C94-06BB3ED5DA35}"/>
                </a:ext>
              </a:extLst>
            </p:cNvPr>
            <p:cNvCxnSpPr>
              <a:cxnSpLocks/>
            </p:cNvCxnSpPr>
            <p:nvPr/>
          </p:nvCxnSpPr>
          <p:spPr>
            <a:xfrm flipH="1" flipV="1">
              <a:off x="2748834"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A0F3293-A930-6B4D-9437-DB118347C75A}"/>
                </a:ext>
              </a:extLst>
            </p:cNvPr>
            <p:cNvCxnSpPr>
              <a:cxnSpLocks/>
            </p:cNvCxnSpPr>
            <p:nvPr/>
          </p:nvCxnSpPr>
          <p:spPr>
            <a:xfrm>
              <a:off x="4498246" y="560444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38FB10E2-EA04-EE49-82BE-810CB24DC841}"/>
                </a:ext>
              </a:extLst>
            </p:cNvPr>
            <p:cNvSpPr txBox="1"/>
            <p:nvPr/>
          </p:nvSpPr>
          <p:spPr>
            <a:xfrm>
              <a:off x="3869665" y="4920756"/>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better profile?</a:t>
              </a:r>
            </a:p>
          </p:txBody>
        </p:sp>
        <p:cxnSp>
          <p:nvCxnSpPr>
            <p:cNvPr id="246" name="Straight Arrow Connector 245">
              <a:extLst>
                <a:ext uri="{FF2B5EF4-FFF2-40B4-BE49-F238E27FC236}">
                  <a16:creationId xmlns:a16="http://schemas.microsoft.com/office/drawing/2014/main" id="{3DFF04DB-70ED-864F-9D4C-0AE8230F1DB4}"/>
                </a:ext>
              </a:extLst>
            </p:cNvPr>
            <p:cNvCxnSpPr>
              <a:cxnSpLocks/>
            </p:cNvCxnSpPr>
            <p:nvPr/>
          </p:nvCxnSpPr>
          <p:spPr>
            <a:xfrm flipH="1">
              <a:off x="5886205" y="5243921"/>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5623F4A-3572-724E-B45D-7885008B138E}"/>
                </a:ext>
              </a:extLst>
            </p:cNvPr>
            <p:cNvCxnSpPr>
              <a:cxnSpLocks/>
            </p:cNvCxnSpPr>
            <p:nvPr/>
          </p:nvCxnSpPr>
          <p:spPr>
            <a:xfrm flipH="1" flipV="1">
              <a:off x="3625487"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5B3114B-8282-1C47-99E0-D6C834175308}"/>
                </a:ext>
              </a:extLst>
            </p:cNvPr>
            <p:cNvSpPr txBox="1"/>
            <p:nvPr/>
          </p:nvSpPr>
          <p:spPr>
            <a:xfrm>
              <a:off x="5312349"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cxnSp>
          <p:nvCxnSpPr>
            <p:cNvPr id="249" name="Straight Arrow Connector 248">
              <a:extLst>
                <a:ext uri="{FF2B5EF4-FFF2-40B4-BE49-F238E27FC236}">
                  <a16:creationId xmlns:a16="http://schemas.microsoft.com/office/drawing/2014/main" id="{953E2873-E1E9-3D42-B818-F45584E6ADB3}"/>
                </a:ext>
              </a:extLst>
            </p:cNvPr>
            <p:cNvCxnSpPr>
              <a:cxnSpLocks/>
            </p:cNvCxnSpPr>
            <p:nvPr/>
          </p:nvCxnSpPr>
          <p:spPr>
            <a:xfrm flipH="1" flipV="1">
              <a:off x="5011696"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CC1F946E-F509-064F-A566-B9648626E365}"/>
                </a:ext>
              </a:extLst>
            </p:cNvPr>
            <p:cNvSpPr txBox="1"/>
            <p:nvPr/>
          </p:nvSpPr>
          <p:spPr>
            <a:xfrm>
              <a:off x="4224314" y="5913874"/>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sp>
          <p:nvSpPr>
            <p:cNvPr id="251" name="TextBox 250">
              <a:extLst>
                <a:ext uri="{FF2B5EF4-FFF2-40B4-BE49-F238E27FC236}">
                  <a16:creationId xmlns:a16="http://schemas.microsoft.com/office/drawing/2014/main" id="{A34D1E59-BCD6-D148-A144-B6DA77507066}"/>
                </a:ext>
              </a:extLst>
            </p:cNvPr>
            <p:cNvSpPr txBox="1"/>
            <p:nvPr/>
          </p:nvSpPr>
          <p:spPr>
            <a:xfrm>
              <a:off x="5173529" y="5918706"/>
              <a:ext cx="2190440"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53 </a:t>
              </a:r>
              <a:r>
                <a:rPr lang="en-US" dirty="0"/>
                <a:t>added (updated)</a:t>
              </a:r>
            </a:p>
          </p:txBody>
        </p:sp>
        <p:cxnSp>
          <p:nvCxnSpPr>
            <p:cNvPr id="252" name="Straight Arrow Connector 251">
              <a:extLst>
                <a:ext uri="{FF2B5EF4-FFF2-40B4-BE49-F238E27FC236}">
                  <a16:creationId xmlns:a16="http://schemas.microsoft.com/office/drawing/2014/main" id="{A44D01BF-D2C2-4E47-BDB8-6E473285C8B4}"/>
                </a:ext>
              </a:extLst>
            </p:cNvPr>
            <p:cNvCxnSpPr>
              <a:cxnSpLocks/>
            </p:cNvCxnSpPr>
            <p:nvPr/>
          </p:nvCxnSpPr>
          <p:spPr>
            <a:xfrm flipH="1">
              <a:off x="4828839" y="6103372"/>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4C1D450-9305-664F-8E18-F66B8C52A6FB}"/>
                </a:ext>
              </a:extLst>
            </p:cNvPr>
            <p:cNvCxnSpPr>
              <a:cxnSpLocks/>
            </p:cNvCxnSpPr>
            <p:nvPr/>
          </p:nvCxnSpPr>
          <p:spPr>
            <a:xfrm>
              <a:off x="1007672" y="5449735"/>
              <a:ext cx="11565" cy="4641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C8FCFC9F-89CB-7343-A055-55C362D08293}"/>
                </a:ext>
              </a:extLst>
            </p:cNvPr>
            <p:cNvSpPr txBox="1"/>
            <p:nvPr/>
          </p:nvSpPr>
          <p:spPr>
            <a:xfrm>
              <a:off x="172114" y="5918706"/>
              <a:ext cx="2425277" cy="646331"/>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19 </a:t>
              </a:r>
              <a:r>
                <a:rPr lang="en-US" dirty="0"/>
                <a:t>added</a:t>
              </a:r>
            </a:p>
            <a:p>
              <a:r>
                <a:rPr lang="en-US" dirty="0"/>
                <a:t>(new binding modes)</a:t>
              </a:r>
            </a:p>
          </p:txBody>
        </p:sp>
      </p:grpSp>
      <p:pic>
        <p:nvPicPr>
          <p:cNvPr id="3" name="Picture 2">
            <a:extLst>
              <a:ext uri="{FF2B5EF4-FFF2-40B4-BE49-F238E27FC236}">
                <a16:creationId xmlns:a16="http://schemas.microsoft.com/office/drawing/2014/main" id="{8EDB624F-5A8E-124A-8313-BD42AFB058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692" y="940290"/>
            <a:ext cx="3418746" cy="1344976"/>
          </a:xfrm>
          <a:prstGeom prst="rect">
            <a:avLst/>
          </a:prstGeom>
        </p:spPr>
      </p:pic>
    </p:spTree>
    <p:extLst>
      <p:ext uri="{BB962C8B-B14F-4D97-AF65-F5344CB8AC3E}">
        <p14:creationId xmlns:p14="http://schemas.microsoft.com/office/powerpoint/2010/main" val="91822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11</a:t>
            </a:fld>
            <a:endParaRPr lang="en-US"/>
          </a:p>
        </p:txBody>
      </p:sp>
      <p:sp>
        <p:nvSpPr>
          <p:cNvPr id="22" name="Rectangle 1">
            <a:extLst>
              <a:ext uri="{FF2B5EF4-FFF2-40B4-BE49-F238E27FC236}">
                <a16:creationId xmlns:a16="http://schemas.microsoft.com/office/drawing/2014/main" id="{AB7FBCAD-87E2-A746-9B6B-09DAC9CB28CF}"/>
              </a:ext>
            </a:extLst>
          </p:cNvPr>
          <p:cNvSpPr>
            <a:spLocks noChangeArrowheads="1"/>
          </p:cNvSpPr>
          <p:nvPr/>
        </p:nvSpPr>
        <p:spPr bwMode="auto">
          <a:xfrm>
            <a:off x="2225675" y="1770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7" name="Group 6">
            <a:extLst>
              <a:ext uri="{FF2B5EF4-FFF2-40B4-BE49-F238E27FC236}">
                <a16:creationId xmlns:a16="http://schemas.microsoft.com/office/drawing/2014/main" id="{110B97B1-5C83-DF4F-94DF-99372F73419D}"/>
              </a:ext>
            </a:extLst>
          </p:cNvPr>
          <p:cNvGrpSpPr/>
          <p:nvPr/>
        </p:nvGrpSpPr>
        <p:grpSpPr>
          <a:xfrm>
            <a:off x="535692" y="1140048"/>
            <a:ext cx="8072617" cy="4694439"/>
            <a:chOff x="535692" y="660011"/>
            <a:chExt cx="8072617" cy="4694439"/>
          </a:xfrm>
        </p:grpSpPr>
        <p:pic>
          <p:nvPicPr>
            <p:cNvPr id="5" name="Picture 4">
              <a:extLst>
                <a:ext uri="{FF2B5EF4-FFF2-40B4-BE49-F238E27FC236}">
                  <a16:creationId xmlns:a16="http://schemas.microsoft.com/office/drawing/2014/main" id="{A6461C90-0DBD-5747-8496-D146922A6175}"/>
                </a:ext>
              </a:extLst>
            </p:cNvPr>
            <p:cNvPicPr>
              <a:picLocks noChangeAspect="1"/>
            </p:cNvPicPr>
            <p:nvPr/>
          </p:nvPicPr>
          <p:blipFill>
            <a:blip r:embed="rId3"/>
            <a:stretch>
              <a:fillRect/>
            </a:stretch>
          </p:blipFill>
          <p:spPr>
            <a:xfrm>
              <a:off x="535692" y="660011"/>
              <a:ext cx="8072617" cy="1966610"/>
            </a:xfrm>
            <a:prstGeom prst="rect">
              <a:avLst/>
            </a:prstGeom>
          </p:spPr>
        </p:pic>
        <p:pic>
          <p:nvPicPr>
            <p:cNvPr id="6" name="Picture 5">
              <a:extLst>
                <a:ext uri="{FF2B5EF4-FFF2-40B4-BE49-F238E27FC236}">
                  <a16:creationId xmlns:a16="http://schemas.microsoft.com/office/drawing/2014/main" id="{AEF90572-62DC-D244-93E5-9720D13199EC}"/>
                </a:ext>
              </a:extLst>
            </p:cNvPr>
            <p:cNvPicPr>
              <a:picLocks noChangeAspect="1"/>
            </p:cNvPicPr>
            <p:nvPr/>
          </p:nvPicPr>
          <p:blipFill>
            <a:blip r:embed="rId4"/>
            <a:stretch>
              <a:fillRect/>
            </a:stretch>
          </p:blipFill>
          <p:spPr>
            <a:xfrm>
              <a:off x="2508250" y="2778890"/>
              <a:ext cx="4127500" cy="2575560"/>
            </a:xfrm>
            <a:prstGeom prst="rect">
              <a:avLst/>
            </a:prstGeom>
          </p:spPr>
        </p:pic>
      </p:grpSp>
      <p:cxnSp>
        <p:nvCxnSpPr>
          <p:cNvPr id="11" name="Straight Connector 10">
            <a:extLst>
              <a:ext uri="{FF2B5EF4-FFF2-40B4-BE49-F238E27FC236}">
                <a16:creationId xmlns:a16="http://schemas.microsoft.com/office/drawing/2014/main" id="{B45C23B2-B268-C64A-A038-E79CC108E414}"/>
              </a:ext>
            </a:extLst>
          </p:cNvPr>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6E2924-5A09-9444-B238-622023FC70D1}"/>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Tree>
    <p:extLst>
      <p:ext uri="{BB962C8B-B14F-4D97-AF65-F5344CB8AC3E}">
        <p14:creationId xmlns:p14="http://schemas.microsoft.com/office/powerpoint/2010/main" val="1598868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628638" y="6356351"/>
            <a:ext cx="2057400" cy="365125"/>
          </a:xfrm>
        </p:spPr>
        <p:txBody>
          <a:bodyPr/>
          <a:lstStyle/>
          <a:p>
            <a:fld id="{E99A92E8-C76B-DD44-A378-E71D2AB08EFE}" type="slidenum">
              <a:rPr lang="en-US" smtClean="0"/>
              <a:t>12</a:t>
            </a:fld>
            <a:endParaRPr lang="en-US"/>
          </a:p>
        </p:txBody>
      </p:sp>
      <p:grpSp>
        <p:nvGrpSpPr>
          <p:cNvPr id="4" name="Group 3">
            <a:extLst>
              <a:ext uri="{FF2B5EF4-FFF2-40B4-BE49-F238E27FC236}">
                <a16:creationId xmlns:a16="http://schemas.microsoft.com/office/drawing/2014/main" id="{8B8322D7-A458-CF46-8F6A-B10F672D08AF}"/>
              </a:ext>
            </a:extLst>
          </p:cNvPr>
          <p:cNvGrpSpPr/>
          <p:nvPr/>
        </p:nvGrpSpPr>
        <p:grpSpPr>
          <a:xfrm>
            <a:off x="543257" y="1476783"/>
            <a:ext cx="8057486" cy="4020969"/>
            <a:chOff x="172114" y="2544068"/>
            <a:chExt cx="8057486" cy="4020969"/>
          </a:xfrm>
        </p:grpSpPr>
        <p:sp>
          <p:nvSpPr>
            <p:cNvPr id="215" name="TextBox 214">
              <a:extLst>
                <a:ext uri="{FF2B5EF4-FFF2-40B4-BE49-F238E27FC236}">
                  <a16:creationId xmlns:a16="http://schemas.microsoft.com/office/drawing/2014/main" id="{283822CA-05FE-AF41-9C9A-31AAF309C0F9}"/>
                </a:ext>
              </a:extLst>
            </p:cNvPr>
            <p:cNvSpPr txBox="1"/>
            <p:nvPr/>
          </p:nvSpPr>
          <p:spPr>
            <a:xfrm>
              <a:off x="3788643" y="2544068"/>
              <a:ext cx="1566715"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kern="0" dirty="0"/>
                <a:t>859</a:t>
              </a:r>
              <a:r>
                <a:rPr lang="en-US" kern="0" dirty="0"/>
                <a:t> PFMs</a:t>
              </a:r>
            </a:p>
          </p:txBody>
        </p:sp>
        <p:sp>
          <p:nvSpPr>
            <p:cNvPr id="59" name="TextBox 58">
              <a:extLst>
                <a:ext uri="{FF2B5EF4-FFF2-40B4-BE49-F238E27FC236}">
                  <a16:creationId xmlns:a16="http://schemas.microsoft.com/office/drawing/2014/main" id="{9D0BAE11-568A-584D-BF82-B137AC2E1C88}"/>
                </a:ext>
              </a:extLst>
            </p:cNvPr>
            <p:cNvSpPr txBox="1"/>
            <p:nvPr/>
          </p:nvSpPr>
          <p:spPr>
            <a:xfrm>
              <a:off x="1562981" y="4782256"/>
              <a:ext cx="1219198"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new binding mode?</a:t>
              </a:r>
            </a:p>
          </p:txBody>
        </p:sp>
        <p:sp>
          <p:nvSpPr>
            <p:cNvPr id="68" name="TextBox 67">
              <a:extLst>
                <a:ext uri="{FF2B5EF4-FFF2-40B4-BE49-F238E27FC236}">
                  <a16:creationId xmlns:a16="http://schemas.microsoft.com/office/drawing/2014/main" id="{33E3FAC5-8E31-4D40-9D09-9F849380C335}"/>
                </a:ext>
              </a:extLst>
            </p:cNvPr>
            <p:cNvSpPr txBox="1"/>
            <p:nvPr/>
          </p:nvSpPr>
          <p:spPr>
            <a:xfrm>
              <a:off x="3049487"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2" name="TextBox 81">
              <a:extLst>
                <a:ext uri="{FF2B5EF4-FFF2-40B4-BE49-F238E27FC236}">
                  <a16:creationId xmlns:a16="http://schemas.microsoft.com/office/drawing/2014/main" id="{9390766E-B9E2-BE4F-A567-4476F478984B}"/>
                </a:ext>
              </a:extLst>
            </p:cNvPr>
            <p:cNvSpPr txBox="1"/>
            <p:nvPr/>
          </p:nvSpPr>
          <p:spPr>
            <a:xfrm>
              <a:off x="3966166" y="3283934"/>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literature</a:t>
              </a:r>
            </a:p>
            <a:p>
              <a:pPr algn="ctr"/>
              <a:r>
                <a:rPr lang="en-US" b="1" dirty="0">
                  <a:latin typeface="Arial" panose="020B0604020202020204" pitchFamily="34" charset="0"/>
                  <a:cs typeface="Arial" panose="020B0604020202020204" pitchFamily="34" charset="0"/>
                </a:rPr>
                <a:t>support?</a:t>
              </a:r>
            </a:p>
          </p:txBody>
        </p:sp>
        <p:sp>
          <p:nvSpPr>
            <p:cNvPr id="81" name="TextBox 80">
              <a:extLst>
                <a:ext uri="{FF2B5EF4-FFF2-40B4-BE49-F238E27FC236}">
                  <a16:creationId xmlns:a16="http://schemas.microsoft.com/office/drawing/2014/main" id="{89013AEB-64F0-464D-80B1-363CE6EC47F7}"/>
                </a:ext>
              </a:extLst>
            </p:cNvPr>
            <p:cNvSpPr txBox="1"/>
            <p:nvPr/>
          </p:nvSpPr>
          <p:spPr>
            <a:xfrm>
              <a:off x="5506711" y="3422433"/>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3" name="TextBox 82">
              <a:extLst>
                <a:ext uri="{FF2B5EF4-FFF2-40B4-BE49-F238E27FC236}">
                  <a16:creationId xmlns:a16="http://schemas.microsoft.com/office/drawing/2014/main" id="{76DBB9AA-1A89-9448-8840-86800656FA83}"/>
                </a:ext>
              </a:extLst>
            </p:cNvPr>
            <p:cNvSpPr txBox="1"/>
            <p:nvPr/>
          </p:nvSpPr>
          <p:spPr>
            <a:xfrm>
              <a:off x="3068820" y="3422433"/>
              <a:ext cx="576000"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yes</a:t>
              </a:r>
            </a:p>
          </p:txBody>
        </p:sp>
        <p:sp>
          <p:nvSpPr>
            <p:cNvPr id="90" name="TextBox 89">
              <a:extLst>
                <a:ext uri="{FF2B5EF4-FFF2-40B4-BE49-F238E27FC236}">
                  <a16:creationId xmlns:a16="http://schemas.microsoft.com/office/drawing/2014/main" id="{E0E30742-C8CA-CA48-80F6-94973CECCEBB}"/>
                </a:ext>
              </a:extLst>
            </p:cNvPr>
            <p:cNvSpPr txBox="1"/>
            <p:nvPr/>
          </p:nvSpPr>
          <p:spPr>
            <a:xfrm>
              <a:off x="2748580" y="4115354"/>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in </a:t>
              </a:r>
              <a:r>
                <a:rPr lang="en-US" b="1" dirty="0" err="1">
                  <a:latin typeface="Arial" panose="020B0604020202020204" pitchFamily="34" charset="0"/>
                  <a:cs typeface="Arial" panose="020B0604020202020204" pitchFamily="34" charset="0"/>
                </a:rPr>
                <a:t>db</a:t>
              </a:r>
              <a:r>
                <a:rPr lang="en-US" b="1" dirty="0">
                  <a:latin typeface="Arial" panose="020B0604020202020204" pitchFamily="34" charset="0"/>
                  <a:cs typeface="Arial" panose="020B0604020202020204" pitchFamily="34" charset="0"/>
                </a:rPr>
                <a:t>?</a:t>
              </a:r>
            </a:p>
          </p:txBody>
        </p:sp>
        <p:sp>
          <p:nvSpPr>
            <p:cNvPr id="89" name="TextBox 88">
              <a:extLst>
                <a:ext uri="{FF2B5EF4-FFF2-40B4-BE49-F238E27FC236}">
                  <a16:creationId xmlns:a16="http://schemas.microsoft.com/office/drawing/2014/main" id="{751353B7-CDD5-8C4C-8212-A0CF6896AAD1}"/>
                </a:ext>
              </a:extLst>
            </p:cNvPr>
            <p:cNvSpPr txBox="1"/>
            <p:nvPr/>
          </p:nvSpPr>
          <p:spPr>
            <a:xfrm>
              <a:off x="4210248"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91" name="TextBox 90">
              <a:extLst>
                <a:ext uri="{FF2B5EF4-FFF2-40B4-BE49-F238E27FC236}">
                  <a16:creationId xmlns:a16="http://schemas.microsoft.com/office/drawing/2014/main" id="{B39ED2CE-ED30-F949-B1AE-B8F65BF86560}"/>
                </a:ext>
              </a:extLst>
            </p:cNvPr>
            <p:cNvSpPr txBox="1"/>
            <p:nvPr/>
          </p:nvSpPr>
          <p:spPr>
            <a:xfrm>
              <a:off x="1884580"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109" name="Straight Arrow Connector 108">
              <a:extLst>
                <a:ext uri="{FF2B5EF4-FFF2-40B4-BE49-F238E27FC236}">
                  <a16:creationId xmlns:a16="http://schemas.microsoft.com/office/drawing/2014/main" id="{D1200EA6-D369-F449-A574-40693C1EE8E0}"/>
                </a:ext>
              </a:extLst>
            </p:cNvPr>
            <p:cNvCxnSpPr>
              <a:cxnSpLocks/>
            </p:cNvCxnSpPr>
            <p:nvPr/>
          </p:nvCxnSpPr>
          <p:spPr>
            <a:xfrm flipH="1" flipV="1">
              <a:off x="3644820" y="3607099"/>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AB3F693-388E-B64D-A44E-050C46EB8773}"/>
                </a:ext>
              </a:extLst>
            </p:cNvPr>
            <p:cNvCxnSpPr>
              <a:cxnSpLocks/>
            </p:cNvCxnSpPr>
            <p:nvPr/>
          </p:nvCxnSpPr>
          <p:spPr>
            <a:xfrm>
              <a:off x="5185364" y="3607099"/>
              <a:ext cx="321347"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6831E137-BAF7-9149-AAEC-9BCE77D9B2D3}"/>
                </a:ext>
              </a:extLst>
            </p:cNvPr>
            <p:cNvSpPr txBox="1"/>
            <p:nvPr/>
          </p:nvSpPr>
          <p:spPr>
            <a:xfrm>
              <a:off x="719673"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217" name="Straight Arrow Connector 216">
              <a:extLst>
                <a:ext uri="{FF2B5EF4-FFF2-40B4-BE49-F238E27FC236}">
                  <a16:creationId xmlns:a16="http://schemas.microsoft.com/office/drawing/2014/main" id="{C7E5552F-FAA0-DA43-894F-18C923F5E34E}"/>
                </a:ext>
              </a:extLst>
            </p:cNvPr>
            <p:cNvCxnSpPr>
              <a:cxnSpLocks/>
            </p:cNvCxnSpPr>
            <p:nvPr/>
          </p:nvCxnSpPr>
          <p:spPr>
            <a:xfrm>
              <a:off x="4575630" y="2932226"/>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8A1DB66-645F-AD45-B71E-9446BA562E5E}"/>
                </a:ext>
              </a:extLst>
            </p:cNvPr>
            <p:cNvSpPr txBox="1"/>
            <p:nvPr/>
          </p:nvSpPr>
          <p:spPr>
            <a:xfrm>
              <a:off x="6404058" y="3422433"/>
              <a:ext cx="182554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183 </a:t>
              </a:r>
              <a:r>
                <a:rPr lang="en-US" dirty="0"/>
                <a:t>(6 non TFs)</a:t>
              </a:r>
            </a:p>
          </p:txBody>
        </p:sp>
        <p:sp>
          <p:nvSpPr>
            <p:cNvPr id="221" name="TextBox 220">
              <a:extLst>
                <a:ext uri="{FF2B5EF4-FFF2-40B4-BE49-F238E27FC236}">
                  <a16:creationId xmlns:a16="http://schemas.microsoft.com/office/drawing/2014/main" id="{DBB9F886-7082-8141-9B6C-7FC4EBEE3317}"/>
                </a:ext>
              </a:extLst>
            </p:cNvPr>
            <p:cNvSpPr txBox="1"/>
            <p:nvPr/>
          </p:nvSpPr>
          <p:spPr>
            <a:xfrm>
              <a:off x="5111106" y="4115354"/>
              <a:ext cx="1985315"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111 </a:t>
              </a:r>
              <a:r>
                <a:rPr lang="en-US" dirty="0"/>
                <a:t>added (new)</a:t>
              </a:r>
            </a:p>
          </p:txBody>
        </p:sp>
        <p:sp>
          <p:nvSpPr>
            <p:cNvPr id="223" name="TextBox 222">
              <a:extLst>
                <a:ext uri="{FF2B5EF4-FFF2-40B4-BE49-F238E27FC236}">
                  <a16:creationId xmlns:a16="http://schemas.microsoft.com/office/drawing/2014/main" id="{8F0C06F3-BE2E-FA4D-986A-276D2D107897}"/>
                </a:ext>
              </a:extLst>
            </p:cNvPr>
            <p:cNvSpPr txBox="1"/>
            <p:nvPr/>
          </p:nvSpPr>
          <p:spPr>
            <a:xfrm>
              <a:off x="6230895" y="5059255"/>
              <a:ext cx="179036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493 </a:t>
              </a:r>
              <a:r>
                <a:rPr lang="en-US" dirty="0"/>
                <a:t>(discarded)</a:t>
              </a:r>
            </a:p>
          </p:txBody>
        </p:sp>
        <p:cxnSp>
          <p:nvCxnSpPr>
            <p:cNvPr id="232" name="Straight Arrow Connector 231">
              <a:extLst>
                <a:ext uri="{FF2B5EF4-FFF2-40B4-BE49-F238E27FC236}">
                  <a16:creationId xmlns:a16="http://schemas.microsoft.com/office/drawing/2014/main" id="{FECDC6A1-D5FF-B64A-B273-E920360A6287}"/>
                </a:ext>
              </a:extLst>
            </p:cNvPr>
            <p:cNvCxnSpPr>
              <a:cxnSpLocks/>
            </p:cNvCxnSpPr>
            <p:nvPr/>
          </p:nvCxnSpPr>
          <p:spPr>
            <a:xfrm>
              <a:off x="3356818" y="3782217"/>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664DCC5-8D73-6449-BEBD-62F534D7CABD}"/>
                </a:ext>
              </a:extLst>
            </p:cNvPr>
            <p:cNvCxnSpPr>
              <a:cxnSpLocks/>
            </p:cNvCxnSpPr>
            <p:nvPr/>
          </p:nvCxnSpPr>
          <p:spPr>
            <a:xfrm flipH="1" flipV="1">
              <a:off x="3888902" y="4300020"/>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E44C095B-1D61-5749-B3A2-954EAA8FBFEA}"/>
                </a:ext>
              </a:extLst>
            </p:cNvPr>
            <p:cNvCxnSpPr>
              <a:cxnSpLocks/>
            </p:cNvCxnSpPr>
            <p:nvPr/>
          </p:nvCxnSpPr>
          <p:spPr>
            <a:xfrm flipH="1" flipV="1">
              <a:off x="2466672" y="4300020"/>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0F377D-22DB-9A41-BD1A-DA36468582A4}"/>
                </a:ext>
              </a:extLst>
            </p:cNvPr>
            <p:cNvCxnSpPr>
              <a:cxnSpLocks/>
            </p:cNvCxnSpPr>
            <p:nvPr/>
          </p:nvCxnSpPr>
          <p:spPr>
            <a:xfrm flipH="1">
              <a:off x="6082711" y="3607099"/>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50046A0-990B-4C45-AFC8-F9E205C05C1D}"/>
                </a:ext>
              </a:extLst>
            </p:cNvPr>
            <p:cNvCxnSpPr>
              <a:cxnSpLocks/>
            </p:cNvCxnSpPr>
            <p:nvPr/>
          </p:nvCxnSpPr>
          <p:spPr>
            <a:xfrm flipH="1">
              <a:off x="4786248" y="4300020"/>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3B80E66-FDF5-0D4A-ABE2-30FCEEE0106F}"/>
                </a:ext>
              </a:extLst>
            </p:cNvPr>
            <p:cNvCxnSpPr>
              <a:cxnSpLocks/>
            </p:cNvCxnSpPr>
            <p:nvPr/>
          </p:nvCxnSpPr>
          <p:spPr>
            <a:xfrm>
              <a:off x="2172580" y="447846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71BDFEB-71A1-D342-B649-1A94FE5D098F}"/>
                </a:ext>
              </a:extLst>
            </p:cNvPr>
            <p:cNvCxnSpPr>
              <a:cxnSpLocks/>
            </p:cNvCxnSpPr>
            <p:nvPr/>
          </p:nvCxnSpPr>
          <p:spPr>
            <a:xfrm flipH="1" flipV="1">
              <a:off x="1295673" y="5243921"/>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5F03AFA-082F-234C-9C94-06BB3ED5DA35}"/>
                </a:ext>
              </a:extLst>
            </p:cNvPr>
            <p:cNvCxnSpPr>
              <a:cxnSpLocks/>
            </p:cNvCxnSpPr>
            <p:nvPr/>
          </p:nvCxnSpPr>
          <p:spPr>
            <a:xfrm flipH="1" flipV="1">
              <a:off x="2748834"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A0F3293-A930-6B4D-9437-DB118347C75A}"/>
                </a:ext>
              </a:extLst>
            </p:cNvPr>
            <p:cNvCxnSpPr>
              <a:cxnSpLocks/>
            </p:cNvCxnSpPr>
            <p:nvPr/>
          </p:nvCxnSpPr>
          <p:spPr>
            <a:xfrm>
              <a:off x="4498246" y="560444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38FB10E2-EA04-EE49-82BE-810CB24DC841}"/>
                </a:ext>
              </a:extLst>
            </p:cNvPr>
            <p:cNvSpPr txBox="1"/>
            <p:nvPr/>
          </p:nvSpPr>
          <p:spPr>
            <a:xfrm>
              <a:off x="3869665" y="4920756"/>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better profile?</a:t>
              </a:r>
            </a:p>
          </p:txBody>
        </p:sp>
        <p:cxnSp>
          <p:nvCxnSpPr>
            <p:cNvPr id="246" name="Straight Arrow Connector 245">
              <a:extLst>
                <a:ext uri="{FF2B5EF4-FFF2-40B4-BE49-F238E27FC236}">
                  <a16:creationId xmlns:a16="http://schemas.microsoft.com/office/drawing/2014/main" id="{3DFF04DB-70ED-864F-9D4C-0AE8230F1DB4}"/>
                </a:ext>
              </a:extLst>
            </p:cNvPr>
            <p:cNvCxnSpPr>
              <a:cxnSpLocks/>
            </p:cNvCxnSpPr>
            <p:nvPr/>
          </p:nvCxnSpPr>
          <p:spPr>
            <a:xfrm flipH="1">
              <a:off x="5886205" y="5243921"/>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5623F4A-3572-724E-B45D-7885008B138E}"/>
                </a:ext>
              </a:extLst>
            </p:cNvPr>
            <p:cNvCxnSpPr>
              <a:cxnSpLocks/>
            </p:cNvCxnSpPr>
            <p:nvPr/>
          </p:nvCxnSpPr>
          <p:spPr>
            <a:xfrm flipH="1" flipV="1">
              <a:off x="3625487"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5B3114B-8282-1C47-99E0-D6C834175308}"/>
                </a:ext>
              </a:extLst>
            </p:cNvPr>
            <p:cNvSpPr txBox="1"/>
            <p:nvPr/>
          </p:nvSpPr>
          <p:spPr>
            <a:xfrm>
              <a:off x="5312349"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cxnSp>
          <p:nvCxnSpPr>
            <p:cNvPr id="249" name="Straight Arrow Connector 248">
              <a:extLst>
                <a:ext uri="{FF2B5EF4-FFF2-40B4-BE49-F238E27FC236}">
                  <a16:creationId xmlns:a16="http://schemas.microsoft.com/office/drawing/2014/main" id="{953E2873-E1E9-3D42-B818-F45584E6ADB3}"/>
                </a:ext>
              </a:extLst>
            </p:cNvPr>
            <p:cNvCxnSpPr>
              <a:cxnSpLocks/>
            </p:cNvCxnSpPr>
            <p:nvPr/>
          </p:nvCxnSpPr>
          <p:spPr>
            <a:xfrm flipH="1" flipV="1">
              <a:off x="5011696"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CC1F946E-F509-064F-A566-B9648626E365}"/>
                </a:ext>
              </a:extLst>
            </p:cNvPr>
            <p:cNvSpPr txBox="1"/>
            <p:nvPr/>
          </p:nvSpPr>
          <p:spPr>
            <a:xfrm>
              <a:off x="4224314" y="5913874"/>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sp>
          <p:nvSpPr>
            <p:cNvPr id="251" name="TextBox 250">
              <a:extLst>
                <a:ext uri="{FF2B5EF4-FFF2-40B4-BE49-F238E27FC236}">
                  <a16:creationId xmlns:a16="http://schemas.microsoft.com/office/drawing/2014/main" id="{A34D1E59-BCD6-D148-A144-B6DA77507066}"/>
                </a:ext>
              </a:extLst>
            </p:cNvPr>
            <p:cNvSpPr txBox="1"/>
            <p:nvPr/>
          </p:nvSpPr>
          <p:spPr>
            <a:xfrm>
              <a:off x="5173529" y="5918706"/>
              <a:ext cx="2190440"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53 </a:t>
              </a:r>
              <a:r>
                <a:rPr lang="en-US" dirty="0"/>
                <a:t>added (updated)</a:t>
              </a:r>
            </a:p>
          </p:txBody>
        </p:sp>
        <p:cxnSp>
          <p:nvCxnSpPr>
            <p:cNvPr id="252" name="Straight Arrow Connector 251">
              <a:extLst>
                <a:ext uri="{FF2B5EF4-FFF2-40B4-BE49-F238E27FC236}">
                  <a16:creationId xmlns:a16="http://schemas.microsoft.com/office/drawing/2014/main" id="{A44D01BF-D2C2-4E47-BDB8-6E473285C8B4}"/>
                </a:ext>
              </a:extLst>
            </p:cNvPr>
            <p:cNvCxnSpPr>
              <a:cxnSpLocks/>
            </p:cNvCxnSpPr>
            <p:nvPr/>
          </p:nvCxnSpPr>
          <p:spPr>
            <a:xfrm flipH="1">
              <a:off x="4828839" y="6103372"/>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4C1D450-9305-664F-8E18-F66B8C52A6FB}"/>
                </a:ext>
              </a:extLst>
            </p:cNvPr>
            <p:cNvCxnSpPr>
              <a:cxnSpLocks/>
            </p:cNvCxnSpPr>
            <p:nvPr/>
          </p:nvCxnSpPr>
          <p:spPr>
            <a:xfrm>
              <a:off x="1007672" y="5449735"/>
              <a:ext cx="11565" cy="4641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C8FCFC9F-89CB-7343-A055-55C362D08293}"/>
                </a:ext>
              </a:extLst>
            </p:cNvPr>
            <p:cNvSpPr txBox="1"/>
            <p:nvPr/>
          </p:nvSpPr>
          <p:spPr>
            <a:xfrm>
              <a:off x="172114" y="5918706"/>
              <a:ext cx="2425277" cy="646331"/>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19 </a:t>
              </a:r>
              <a:r>
                <a:rPr lang="en-US" dirty="0"/>
                <a:t>added</a:t>
              </a:r>
            </a:p>
            <a:p>
              <a:r>
                <a:rPr lang="en-US" dirty="0"/>
                <a:t>(new binding modes)</a:t>
              </a:r>
            </a:p>
          </p:txBody>
        </p:sp>
      </p:grpSp>
      <p:pic>
        <p:nvPicPr>
          <p:cNvPr id="3" name="Picture 2">
            <a:extLst>
              <a:ext uri="{FF2B5EF4-FFF2-40B4-BE49-F238E27FC236}">
                <a16:creationId xmlns:a16="http://schemas.microsoft.com/office/drawing/2014/main" id="{8EDB624F-5A8E-124A-8313-BD42AFB058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692" y="940290"/>
            <a:ext cx="3418746" cy="1344976"/>
          </a:xfrm>
          <a:prstGeom prst="rect">
            <a:avLst/>
          </a:prstGeom>
        </p:spPr>
      </p:pic>
    </p:spTree>
    <p:extLst>
      <p:ext uri="{BB962C8B-B14F-4D97-AF65-F5344CB8AC3E}">
        <p14:creationId xmlns:p14="http://schemas.microsoft.com/office/powerpoint/2010/main" val="427020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608260" y="6351931"/>
            <a:ext cx="2077778" cy="369545"/>
          </a:xfrm>
        </p:spPr>
        <p:txBody>
          <a:bodyPr/>
          <a:lstStyle/>
          <a:p>
            <a:fld id="{E99A92E8-C76B-DD44-A378-E71D2AB08EFE}" type="slidenum">
              <a:rPr lang="en-US" smtClean="0"/>
              <a:t>13</a:t>
            </a:fld>
            <a:endParaRPr lang="en-US"/>
          </a:p>
        </p:txBody>
      </p:sp>
      <p:pic>
        <p:nvPicPr>
          <p:cNvPr id="4" name="Picture 3">
            <a:extLst>
              <a:ext uri="{FF2B5EF4-FFF2-40B4-BE49-F238E27FC236}">
                <a16:creationId xmlns:a16="http://schemas.microsoft.com/office/drawing/2014/main" id="{E93E50EF-3D03-4948-B2FB-42EA6314F3D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042" y="1199639"/>
            <a:ext cx="8187916" cy="4570837"/>
          </a:xfrm>
          <a:prstGeom prst="rect">
            <a:avLst/>
          </a:prstGeom>
        </p:spPr>
      </p:pic>
      <p:cxnSp>
        <p:nvCxnSpPr>
          <p:cNvPr id="48" name="Straight Connector 47">
            <a:extLst>
              <a:ext uri="{FF2B5EF4-FFF2-40B4-BE49-F238E27FC236}">
                <a16:creationId xmlns:a16="http://schemas.microsoft.com/office/drawing/2014/main" id="{4132B21F-2893-F14C-B608-CA5E6BDB8C56}"/>
              </a:ext>
            </a:extLst>
          </p:cNvPr>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32812DC-F9E6-4C4E-873B-0FF221EB6264}"/>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
        <p:nvSpPr>
          <p:cNvPr id="50" name="TextBox 49">
            <a:extLst>
              <a:ext uri="{FF2B5EF4-FFF2-40B4-BE49-F238E27FC236}">
                <a16:creationId xmlns:a16="http://schemas.microsoft.com/office/drawing/2014/main" id="{02D29898-8485-E642-B4F3-00C42896EFE3}"/>
              </a:ext>
            </a:extLst>
          </p:cNvPr>
          <p:cNvSpPr txBox="1"/>
          <p:nvPr/>
        </p:nvSpPr>
        <p:spPr>
          <a:xfrm>
            <a:off x="1810511" y="5770476"/>
            <a:ext cx="55229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err="1"/>
              <a:t>Reményi</a:t>
            </a:r>
            <a:r>
              <a:rPr lang="en-US" b="1" dirty="0"/>
              <a:t> A</a:t>
            </a:r>
            <a:r>
              <a:rPr lang="en-US" dirty="0"/>
              <a:t>, </a:t>
            </a:r>
            <a:r>
              <a:rPr lang="en-US" i="1" dirty="0"/>
              <a:t>et al.</a:t>
            </a:r>
            <a:r>
              <a:rPr lang="en-US" dirty="0"/>
              <a:t> (2001)</a:t>
            </a:r>
          </a:p>
        </p:txBody>
      </p:sp>
    </p:spTree>
    <p:extLst>
      <p:ext uri="{BB962C8B-B14F-4D97-AF65-F5344CB8AC3E}">
        <p14:creationId xmlns:p14="http://schemas.microsoft.com/office/powerpoint/2010/main" val="243653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628638" y="6356351"/>
            <a:ext cx="2057400" cy="365125"/>
          </a:xfrm>
        </p:spPr>
        <p:txBody>
          <a:bodyPr/>
          <a:lstStyle/>
          <a:p>
            <a:fld id="{E99A92E8-C76B-DD44-A378-E71D2AB08EFE}" type="slidenum">
              <a:rPr lang="en-US" smtClean="0"/>
              <a:t>14</a:t>
            </a:fld>
            <a:endParaRPr lang="en-US"/>
          </a:p>
        </p:txBody>
      </p:sp>
      <p:grpSp>
        <p:nvGrpSpPr>
          <p:cNvPr id="4" name="Group 3">
            <a:extLst>
              <a:ext uri="{FF2B5EF4-FFF2-40B4-BE49-F238E27FC236}">
                <a16:creationId xmlns:a16="http://schemas.microsoft.com/office/drawing/2014/main" id="{8B8322D7-A458-CF46-8F6A-B10F672D08AF}"/>
              </a:ext>
            </a:extLst>
          </p:cNvPr>
          <p:cNvGrpSpPr/>
          <p:nvPr/>
        </p:nvGrpSpPr>
        <p:grpSpPr>
          <a:xfrm>
            <a:off x="543257" y="1476783"/>
            <a:ext cx="8057486" cy="4020969"/>
            <a:chOff x="172114" y="2544068"/>
            <a:chExt cx="8057486" cy="4020969"/>
          </a:xfrm>
        </p:grpSpPr>
        <p:sp>
          <p:nvSpPr>
            <p:cNvPr id="215" name="TextBox 214">
              <a:extLst>
                <a:ext uri="{FF2B5EF4-FFF2-40B4-BE49-F238E27FC236}">
                  <a16:creationId xmlns:a16="http://schemas.microsoft.com/office/drawing/2014/main" id="{283822CA-05FE-AF41-9C9A-31AAF309C0F9}"/>
                </a:ext>
              </a:extLst>
            </p:cNvPr>
            <p:cNvSpPr txBox="1"/>
            <p:nvPr/>
          </p:nvSpPr>
          <p:spPr>
            <a:xfrm>
              <a:off x="3788643" y="2544068"/>
              <a:ext cx="1566715"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kern="0" dirty="0"/>
                <a:t>859</a:t>
              </a:r>
              <a:r>
                <a:rPr lang="en-US" kern="0" dirty="0"/>
                <a:t> PFMs</a:t>
              </a:r>
            </a:p>
          </p:txBody>
        </p:sp>
        <p:sp>
          <p:nvSpPr>
            <p:cNvPr id="59" name="TextBox 58">
              <a:extLst>
                <a:ext uri="{FF2B5EF4-FFF2-40B4-BE49-F238E27FC236}">
                  <a16:creationId xmlns:a16="http://schemas.microsoft.com/office/drawing/2014/main" id="{9D0BAE11-568A-584D-BF82-B137AC2E1C88}"/>
                </a:ext>
              </a:extLst>
            </p:cNvPr>
            <p:cNvSpPr txBox="1"/>
            <p:nvPr/>
          </p:nvSpPr>
          <p:spPr>
            <a:xfrm>
              <a:off x="1562981" y="4782256"/>
              <a:ext cx="1219198"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new binding mode?</a:t>
              </a:r>
            </a:p>
          </p:txBody>
        </p:sp>
        <p:sp>
          <p:nvSpPr>
            <p:cNvPr id="68" name="TextBox 67">
              <a:extLst>
                <a:ext uri="{FF2B5EF4-FFF2-40B4-BE49-F238E27FC236}">
                  <a16:creationId xmlns:a16="http://schemas.microsoft.com/office/drawing/2014/main" id="{33E3FAC5-8E31-4D40-9D09-9F849380C335}"/>
                </a:ext>
              </a:extLst>
            </p:cNvPr>
            <p:cNvSpPr txBox="1"/>
            <p:nvPr/>
          </p:nvSpPr>
          <p:spPr>
            <a:xfrm>
              <a:off x="3049487"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2" name="TextBox 81">
              <a:extLst>
                <a:ext uri="{FF2B5EF4-FFF2-40B4-BE49-F238E27FC236}">
                  <a16:creationId xmlns:a16="http://schemas.microsoft.com/office/drawing/2014/main" id="{9390766E-B9E2-BE4F-A567-4476F478984B}"/>
                </a:ext>
              </a:extLst>
            </p:cNvPr>
            <p:cNvSpPr txBox="1"/>
            <p:nvPr/>
          </p:nvSpPr>
          <p:spPr>
            <a:xfrm>
              <a:off x="3966166" y="3283934"/>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literature</a:t>
              </a:r>
            </a:p>
            <a:p>
              <a:pPr algn="ctr"/>
              <a:r>
                <a:rPr lang="en-US" b="1" dirty="0">
                  <a:latin typeface="Arial" panose="020B0604020202020204" pitchFamily="34" charset="0"/>
                  <a:cs typeface="Arial" panose="020B0604020202020204" pitchFamily="34" charset="0"/>
                </a:rPr>
                <a:t>support?</a:t>
              </a:r>
            </a:p>
          </p:txBody>
        </p:sp>
        <p:sp>
          <p:nvSpPr>
            <p:cNvPr id="81" name="TextBox 80">
              <a:extLst>
                <a:ext uri="{FF2B5EF4-FFF2-40B4-BE49-F238E27FC236}">
                  <a16:creationId xmlns:a16="http://schemas.microsoft.com/office/drawing/2014/main" id="{89013AEB-64F0-464D-80B1-363CE6EC47F7}"/>
                </a:ext>
              </a:extLst>
            </p:cNvPr>
            <p:cNvSpPr txBox="1"/>
            <p:nvPr/>
          </p:nvSpPr>
          <p:spPr>
            <a:xfrm>
              <a:off x="5506711" y="3422433"/>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83" name="TextBox 82">
              <a:extLst>
                <a:ext uri="{FF2B5EF4-FFF2-40B4-BE49-F238E27FC236}">
                  <a16:creationId xmlns:a16="http://schemas.microsoft.com/office/drawing/2014/main" id="{76DBB9AA-1A89-9448-8840-86800656FA83}"/>
                </a:ext>
              </a:extLst>
            </p:cNvPr>
            <p:cNvSpPr txBox="1"/>
            <p:nvPr/>
          </p:nvSpPr>
          <p:spPr>
            <a:xfrm>
              <a:off x="3068820" y="3422433"/>
              <a:ext cx="576000" cy="369332"/>
            </a:xfrm>
            <a:prstGeom prst="rect">
              <a:avLst/>
            </a:prstGeom>
            <a:solidFill>
              <a:schemeClr val="bg1"/>
            </a:solid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yes</a:t>
              </a:r>
            </a:p>
          </p:txBody>
        </p:sp>
        <p:sp>
          <p:nvSpPr>
            <p:cNvPr id="90" name="TextBox 89">
              <a:extLst>
                <a:ext uri="{FF2B5EF4-FFF2-40B4-BE49-F238E27FC236}">
                  <a16:creationId xmlns:a16="http://schemas.microsoft.com/office/drawing/2014/main" id="{E0E30742-C8CA-CA48-80F6-94973CECCEBB}"/>
                </a:ext>
              </a:extLst>
            </p:cNvPr>
            <p:cNvSpPr txBox="1"/>
            <p:nvPr/>
          </p:nvSpPr>
          <p:spPr>
            <a:xfrm>
              <a:off x="2748580" y="4115354"/>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 in </a:t>
              </a:r>
              <a:r>
                <a:rPr lang="en-US" b="1" dirty="0" err="1">
                  <a:latin typeface="Arial" panose="020B0604020202020204" pitchFamily="34" charset="0"/>
                  <a:cs typeface="Arial" panose="020B0604020202020204" pitchFamily="34" charset="0"/>
                </a:rPr>
                <a:t>db</a:t>
              </a:r>
              <a:r>
                <a:rPr lang="en-US" b="1" dirty="0">
                  <a:latin typeface="Arial" panose="020B0604020202020204" pitchFamily="34" charset="0"/>
                  <a:cs typeface="Arial" panose="020B0604020202020204" pitchFamily="34" charset="0"/>
                </a:rPr>
                <a:t>?</a:t>
              </a:r>
            </a:p>
          </p:txBody>
        </p:sp>
        <p:sp>
          <p:nvSpPr>
            <p:cNvPr id="89" name="TextBox 88">
              <a:extLst>
                <a:ext uri="{FF2B5EF4-FFF2-40B4-BE49-F238E27FC236}">
                  <a16:creationId xmlns:a16="http://schemas.microsoft.com/office/drawing/2014/main" id="{751353B7-CDD5-8C4C-8212-A0CF6896AAD1}"/>
                </a:ext>
              </a:extLst>
            </p:cNvPr>
            <p:cNvSpPr txBox="1"/>
            <p:nvPr/>
          </p:nvSpPr>
          <p:spPr>
            <a:xfrm>
              <a:off x="4210248"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sp>
          <p:nvSpPr>
            <p:cNvPr id="91" name="TextBox 90">
              <a:extLst>
                <a:ext uri="{FF2B5EF4-FFF2-40B4-BE49-F238E27FC236}">
                  <a16:creationId xmlns:a16="http://schemas.microsoft.com/office/drawing/2014/main" id="{B39ED2CE-ED30-F949-B1AE-B8F65BF86560}"/>
                </a:ext>
              </a:extLst>
            </p:cNvPr>
            <p:cNvSpPr txBox="1"/>
            <p:nvPr/>
          </p:nvSpPr>
          <p:spPr>
            <a:xfrm>
              <a:off x="1884580" y="4115354"/>
              <a:ext cx="576000" cy="369332"/>
            </a:xfrm>
            <a:prstGeom prst="rect">
              <a:avLst/>
            </a:prstGeom>
            <a:solidFill>
              <a:schemeClr val="bg1"/>
            </a:solid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109" name="Straight Arrow Connector 108">
              <a:extLst>
                <a:ext uri="{FF2B5EF4-FFF2-40B4-BE49-F238E27FC236}">
                  <a16:creationId xmlns:a16="http://schemas.microsoft.com/office/drawing/2014/main" id="{D1200EA6-D369-F449-A574-40693C1EE8E0}"/>
                </a:ext>
              </a:extLst>
            </p:cNvPr>
            <p:cNvCxnSpPr>
              <a:cxnSpLocks/>
            </p:cNvCxnSpPr>
            <p:nvPr/>
          </p:nvCxnSpPr>
          <p:spPr>
            <a:xfrm flipH="1" flipV="1">
              <a:off x="3644820" y="3607099"/>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AB3F693-388E-B64D-A44E-050C46EB8773}"/>
                </a:ext>
              </a:extLst>
            </p:cNvPr>
            <p:cNvCxnSpPr>
              <a:cxnSpLocks/>
            </p:cNvCxnSpPr>
            <p:nvPr/>
          </p:nvCxnSpPr>
          <p:spPr>
            <a:xfrm>
              <a:off x="5185364" y="3607099"/>
              <a:ext cx="321347"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6831E137-BAF7-9149-AAEC-9BCE77D9B2D3}"/>
                </a:ext>
              </a:extLst>
            </p:cNvPr>
            <p:cNvSpPr txBox="1"/>
            <p:nvPr/>
          </p:nvSpPr>
          <p:spPr>
            <a:xfrm>
              <a:off x="719673"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cxnSp>
          <p:nvCxnSpPr>
            <p:cNvPr id="217" name="Straight Arrow Connector 216">
              <a:extLst>
                <a:ext uri="{FF2B5EF4-FFF2-40B4-BE49-F238E27FC236}">
                  <a16:creationId xmlns:a16="http://schemas.microsoft.com/office/drawing/2014/main" id="{C7E5552F-FAA0-DA43-894F-18C923F5E34E}"/>
                </a:ext>
              </a:extLst>
            </p:cNvPr>
            <p:cNvCxnSpPr>
              <a:cxnSpLocks/>
            </p:cNvCxnSpPr>
            <p:nvPr/>
          </p:nvCxnSpPr>
          <p:spPr>
            <a:xfrm>
              <a:off x="4575630" y="2932226"/>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8A1DB66-645F-AD45-B71E-9446BA562E5E}"/>
                </a:ext>
              </a:extLst>
            </p:cNvPr>
            <p:cNvSpPr txBox="1"/>
            <p:nvPr/>
          </p:nvSpPr>
          <p:spPr>
            <a:xfrm>
              <a:off x="6404058" y="3422433"/>
              <a:ext cx="182554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183 </a:t>
              </a:r>
              <a:r>
                <a:rPr lang="en-US" dirty="0"/>
                <a:t>(6 non TFs)</a:t>
              </a:r>
            </a:p>
          </p:txBody>
        </p:sp>
        <p:sp>
          <p:nvSpPr>
            <p:cNvPr id="221" name="TextBox 220">
              <a:extLst>
                <a:ext uri="{FF2B5EF4-FFF2-40B4-BE49-F238E27FC236}">
                  <a16:creationId xmlns:a16="http://schemas.microsoft.com/office/drawing/2014/main" id="{DBB9F886-7082-8141-9B6C-7FC4EBEE3317}"/>
                </a:ext>
              </a:extLst>
            </p:cNvPr>
            <p:cNvSpPr txBox="1"/>
            <p:nvPr/>
          </p:nvSpPr>
          <p:spPr>
            <a:xfrm>
              <a:off x="5111106" y="4115354"/>
              <a:ext cx="1985315"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111 </a:t>
              </a:r>
              <a:r>
                <a:rPr lang="en-US" dirty="0"/>
                <a:t>added (new)</a:t>
              </a:r>
            </a:p>
          </p:txBody>
        </p:sp>
        <p:sp>
          <p:nvSpPr>
            <p:cNvPr id="223" name="TextBox 222">
              <a:extLst>
                <a:ext uri="{FF2B5EF4-FFF2-40B4-BE49-F238E27FC236}">
                  <a16:creationId xmlns:a16="http://schemas.microsoft.com/office/drawing/2014/main" id="{8F0C06F3-BE2E-FA4D-986A-276D2D107897}"/>
                </a:ext>
              </a:extLst>
            </p:cNvPr>
            <p:cNvSpPr txBox="1"/>
            <p:nvPr/>
          </p:nvSpPr>
          <p:spPr>
            <a:xfrm>
              <a:off x="6230895" y="5059255"/>
              <a:ext cx="1790362"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493 </a:t>
              </a:r>
              <a:r>
                <a:rPr lang="en-US" dirty="0"/>
                <a:t>(discarded)</a:t>
              </a:r>
            </a:p>
          </p:txBody>
        </p:sp>
        <p:cxnSp>
          <p:nvCxnSpPr>
            <p:cNvPr id="232" name="Straight Arrow Connector 231">
              <a:extLst>
                <a:ext uri="{FF2B5EF4-FFF2-40B4-BE49-F238E27FC236}">
                  <a16:creationId xmlns:a16="http://schemas.microsoft.com/office/drawing/2014/main" id="{FECDC6A1-D5FF-B64A-B273-E920360A6287}"/>
                </a:ext>
              </a:extLst>
            </p:cNvPr>
            <p:cNvCxnSpPr>
              <a:cxnSpLocks/>
            </p:cNvCxnSpPr>
            <p:nvPr/>
          </p:nvCxnSpPr>
          <p:spPr>
            <a:xfrm>
              <a:off x="3356818" y="3782217"/>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664DCC5-8D73-6449-BEBD-62F534D7CABD}"/>
                </a:ext>
              </a:extLst>
            </p:cNvPr>
            <p:cNvCxnSpPr>
              <a:cxnSpLocks/>
            </p:cNvCxnSpPr>
            <p:nvPr/>
          </p:nvCxnSpPr>
          <p:spPr>
            <a:xfrm flipH="1" flipV="1">
              <a:off x="3888902" y="4300020"/>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E44C095B-1D61-5749-B3A2-954EAA8FBFEA}"/>
                </a:ext>
              </a:extLst>
            </p:cNvPr>
            <p:cNvCxnSpPr>
              <a:cxnSpLocks/>
            </p:cNvCxnSpPr>
            <p:nvPr/>
          </p:nvCxnSpPr>
          <p:spPr>
            <a:xfrm flipH="1" flipV="1">
              <a:off x="2466672" y="4300020"/>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6B0F377D-22DB-9A41-BD1A-DA36468582A4}"/>
                </a:ext>
              </a:extLst>
            </p:cNvPr>
            <p:cNvCxnSpPr>
              <a:cxnSpLocks/>
            </p:cNvCxnSpPr>
            <p:nvPr/>
          </p:nvCxnSpPr>
          <p:spPr>
            <a:xfrm flipH="1">
              <a:off x="6082711" y="3607099"/>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50046A0-990B-4C45-AFC8-F9E205C05C1D}"/>
                </a:ext>
              </a:extLst>
            </p:cNvPr>
            <p:cNvCxnSpPr>
              <a:cxnSpLocks/>
            </p:cNvCxnSpPr>
            <p:nvPr/>
          </p:nvCxnSpPr>
          <p:spPr>
            <a:xfrm flipH="1">
              <a:off x="4786248" y="4300020"/>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3B80E66-FDF5-0D4A-ABE2-30FCEEE0106F}"/>
                </a:ext>
              </a:extLst>
            </p:cNvPr>
            <p:cNvCxnSpPr>
              <a:cxnSpLocks/>
            </p:cNvCxnSpPr>
            <p:nvPr/>
          </p:nvCxnSpPr>
          <p:spPr>
            <a:xfrm>
              <a:off x="2172580" y="447846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971BDFEB-71A1-D342-B649-1A94FE5D098F}"/>
                </a:ext>
              </a:extLst>
            </p:cNvPr>
            <p:cNvCxnSpPr>
              <a:cxnSpLocks/>
            </p:cNvCxnSpPr>
            <p:nvPr/>
          </p:nvCxnSpPr>
          <p:spPr>
            <a:xfrm flipH="1" flipV="1">
              <a:off x="1295673" y="5243921"/>
              <a:ext cx="321346"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D5F03AFA-082F-234C-9C94-06BB3ED5DA35}"/>
                </a:ext>
              </a:extLst>
            </p:cNvPr>
            <p:cNvCxnSpPr>
              <a:cxnSpLocks/>
            </p:cNvCxnSpPr>
            <p:nvPr/>
          </p:nvCxnSpPr>
          <p:spPr>
            <a:xfrm flipH="1" flipV="1">
              <a:off x="2748834"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AA0F3293-A930-6B4D-9437-DB118347C75A}"/>
                </a:ext>
              </a:extLst>
            </p:cNvPr>
            <p:cNvCxnSpPr>
              <a:cxnSpLocks/>
            </p:cNvCxnSpPr>
            <p:nvPr/>
          </p:nvCxnSpPr>
          <p:spPr>
            <a:xfrm>
              <a:off x="4498246" y="5604448"/>
              <a:ext cx="2" cy="30942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38FB10E2-EA04-EE49-82BE-810CB24DC841}"/>
                </a:ext>
              </a:extLst>
            </p:cNvPr>
            <p:cNvSpPr txBox="1"/>
            <p:nvPr/>
          </p:nvSpPr>
          <p:spPr>
            <a:xfrm>
              <a:off x="3869665" y="4920756"/>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better profile?</a:t>
              </a:r>
            </a:p>
          </p:txBody>
        </p:sp>
        <p:cxnSp>
          <p:nvCxnSpPr>
            <p:cNvPr id="246" name="Straight Arrow Connector 245">
              <a:extLst>
                <a:ext uri="{FF2B5EF4-FFF2-40B4-BE49-F238E27FC236}">
                  <a16:creationId xmlns:a16="http://schemas.microsoft.com/office/drawing/2014/main" id="{3DFF04DB-70ED-864F-9D4C-0AE8230F1DB4}"/>
                </a:ext>
              </a:extLst>
            </p:cNvPr>
            <p:cNvCxnSpPr>
              <a:cxnSpLocks/>
            </p:cNvCxnSpPr>
            <p:nvPr/>
          </p:nvCxnSpPr>
          <p:spPr>
            <a:xfrm flipH="1">
              <a:off x="5886205" y="5243921"/>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B5623F4A-3572-724E-B45D-7885008B138E}"/>
                </a:ext>
              </a:extLst>
            </p:cNvPr>
            <p:cNvCxnSpPr>
              <a:cxnSpLocks/>
            </p:cNvCxnSpPr>
            <p:nvPr/>
          </p:nvCxnSpPr>
          <p:spPr>
            <a:xfrm flipH="1" flipV="1">
              <a:off x="3625487"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15B3114B-8282-1C47-99E0-D6C834175308}"/>
                </a:ext>
              </a:extLst>
            </p:cNvPr>
            <p:cNvSpPr txBox="1"/>
            <p:nvPr/>
          </p:nvSpPr>
          <p:spPr>
            <a:xfrm>
              <a:off x="5312349" y="5059255"/>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no</a:t>
              </a:r>
            </a:p>
          </p:txBody>
        </p:sp>
        <p:cxnSp>
          <p:nvCxnSpPr>
            <p:cNvPr id="249" name="Straight Arrow Connector 248">
              <a:extLst>
                <a:ext uri="{FF2B5EF4-FFF2-40B4-BE49-F238E27FC236}">
                  <a16:creationId xmlns:a16="http://schemas.microsoft.com/office/drawing/2014/main" id="{953E2873-E1E9-3D42-B818-F45584E6ADB3}"/>
                </a:ext>
              </a:extLst>
            </p:cNvPr>
            <p:cNvCxnSpPr>
              <a:cxnSpLocks/>
            </p:cNvCxnSpPr>
            <p:nvPr/>
          </p:nvCxnSpPr>
          <p:spPr>
            <a:xfrm flipH="1" flipV="1">
              <a:off x="5011696" y="5243921"/>
              <a:ext cx="321346"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CC1F946E-F509-064F-A566-B9648626E365}"/>
                </a:ext>
              </a:extLst>
            </p:cNvPr>
            <p:cNvSpPr txBox="1"/>
            <p:nvPr/>
          </p:nvSpPr>
          <p:spPr>
            <a:xfrm>
              <a:off x="4224314" y="5913874"/>
              <a:ext cx="576000" cy="369332"/>
            </a:xfrm>
            <a:prstGeom prst="rect">
              <a:avLst/>
            </a:prstGeom>
            <a:noFill/>
          </p:spPr>
          <p:txBody>
            <a:bodyPr wrap="square" rtlCol="0">
              <a:spAutoFit/>
            </a:bodyPr>
            <a:lstStyle/>
            <a:p>
              <a:pPr algn="ctr"/>
              <a:r>
                <a:rPr lang="en-US" i="1" dirty="0">
                  <a:latin typeface="Arial" panose="020B0604020202020204" pitchFamily="34" charset="0"/>
                  <a:cs typeface="Arial" panose="020B0604020202020204" pitchFamily="34" charset="0"/>
                </a:rPr>
                <a:t>yes</a:t>
              </a:r>
            </a:p>
          </p:txBody>
        </p:sp>
        <p:sp>
          <p:nvSpPr>
            <p:cNvPr id="251" name="TextBox 250">
              <a:extLst>
                <a:ext uri="{FF2B5EF4-FFF2-40B4-BE49-F238E27FC236}">
                  <a16:creationId xmlns:a16="http://schemas.microsoft.com/office/drawing/2014/main" id="{A34D1E59-BCD6-D148-A144-B6DA77507066}"/>
                </a:ext>
              </a:extLst>
            </p:cNvPr>
            <p:cNvSpPr txBox="1"/>
            <p:nvPr/>
          </p:nvSpPr>
          <p:spPr>
            <a:xfrm>
              <a:off x="5173529" y="5918706"/>
              <a:ext cx="2190440"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53 </a:t>
              </a:r>
              <a:r>
                <a:rPr lang="en-US" dirty="0"/>
                <a:t>added (updated)</a:t>
              </a:r>
            </a:p>
          </p:txBody>
        </p:sp>
        <p:cxnSp>
          <p:nvCxnSpPr>
            <p:cNvPr id="252" name="Straight Arrow Connector 251">
              <a:extLst>
                <a:ext uri="{FF2B5EF4-FFF2-40B4-BE49-F238E27FC236}">
                  <a16:creationId xmlns:a16="http://schemas.microsoft.com/office/drawing/2014/main" id="{A44D01BF-D2C2-4E47-BDB8-6E473285C8B4}"/>
                </a:ext>
              </a:extLst>
            </p:cNvPr>
            <p:cNvCxnSpPr>
              <a:cxnSpLocks/>
            </p:cNvCxnSpPr>
            <p:nvPr/>
          </p:nvCxnSpPr>
          <p:spPr>
            <a:xfrm flipH="1">
              <a:off x="4828839" y="6103372"/>
              <a:ext cx="321347" cy="1"/>
            </a:xfrm>
            <a:prstGeom prst="straightConnector1">
              <a:avLst/>
            </a:prstGeom>
            <a:ln w="19050">
              <a:solidFill>
                <a:schemeClr val="tx1"/>
              </a:solidFill>
              <a:headEnd type="stealth"/>
              <a:tailEnd type="non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24C1D450-9305-664F-8E18-F66B8C52A6FB}"/>
                </a:ext>
              </a:extLst>
            </p:cNvPr>
            <p:cNvCxnSpPr>
              <a:cxnSpLocks/>
            </p:cNvCxnSpPr>
            <p:nvPr/>
          </p:nvCxnSpPr>
          <p:spPr>
            <a:xfrm>
              <a:off x="1007672" y="5449735"/>
              <a:ext cx="11565" cy="4641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C8FCFC9F-89CB-7343-A055-55C362D08293}"/>
                </a:ext>
              </a:extLst>
            </p:cNvPr>
            <p:cNvSpPr txBox="1"/>
            <p:nvPr/>
          </p:nvSpPr>
          <p:spPr>
            <a:xfrm>
              <a:off x="172114" y="5918706"/>
              <a:ext cx="2425277" cy="646331"/>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19 </a:t>
              </a:r>
              <a:r>
                <a:rPr lang="en-US" dirty="0"/>
                <a:t>added</a:t>
              </a:r>
            </a:p>
            <a:p>
              <a:r>
                <a:rPr lang="en-US" dirty="0"/>
                <a:t>(new binding modes)</a:t>
              </a:r>
            </a:p>
          </p:txBody>
        </p:sp>
      </p:grpSp>
      <p:pic>
        <p:nvPicPr>
          <p:cNvPr id="3" name="Picture 2">
            <a:extLst>
              <a:ext uri="{FF2B5EF4-FFF2-40B4-BE49-F238E27FC236}">
                <a16:creationId xmlns:a16="http://schemas.microsoft.com/office/drawing/2014/main" id="{8EDB624F-5A8E-124A-8313-BD42AFB058B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692" y="940290"/>
            <a:ext cx="3418746" cy="1344976"/>
          </a:xfrm>
          <a:prstGeom prst="rect">
            <a:avLst/>
          </a:prstGeom>
        </p:spPr>
      </p:pic>
    </p:spTree>
    <p:extLst>
      <p:ext uri="{BB962C8B-B14F-4D97-AF65-F5344CB8AC3E}">
        <p14:creationId xmlns:p14="http://schemas.microsoft.com/office/powerpoint/2010/main" val="2096359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a:cxnSpLocks/>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39905" y="32093"/>
            <a:ext cx="7264191"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Manual Curation</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628638" y="6356351"/>
            <a:ext cx="2057400" cy="365125"/>
          </a:xfrm>
        </p:spPr>
        <p:txBody>
          <a:bodyPr/>
          <a:lstStyle/>
          <a:p>
            <a:fld id="{E99A92E8-C76B-DD44-A378-E71D2AB08EFE}" type="slidenum">
              <a:rPr lang="en-US" smtClean="0"/>
              <a:t>15</a:t>
            </a:fld>
            <a:endParaRPr lang="en-US"/>
          </a:p>
        </p:txBody>
      </p:sp>
      <p:pic>
        <p:nvPicPr>
          <p:cNvPr id="46" name="Picture 45">
            <a:extLst>
              <a:ext uri="{FF2B5EF4-FFF2-40B4-BE49-F238E27FC236}">
                <a16:creationId xmlns:a16="http://schemas.microsoft.com/office/drawing/2014/main" id="{2177ED00-8C5C-5040-B560-3C0B1BE5D00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83856"/>
            <a:ext cx="9144000" cy="5418398"/>
          </a:xfrm>
          <a:prstGeom prst="rect">
            <a:avLst/>
          </a:prstGeom>
        </p:spPr>
      </p:pic>
    </p:spTree>
    <p:extLst>
      <p:ext uri="{BB962C8B-B14F-4D97-AF65-F5344CB8AC3E}">
        <p14:creationId xmlns:p14="http://schemas.microsoft.com/office/powerpoint/2010/main" val="215335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B8FA31-C2B0-9D4E-8AFA-290A69B5261E}"/>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16</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1"/>
            <a:ext cx="7979658" cy="114091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2662989"/>
            <a:ext cx="7979658" cy="327178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180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D9E0618-BA79-2346-9F6D-D68F0DB30A2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81"/>
            <a:ext cx="9144000" cy="5429973"/>
          </a:xfrm>
          <a:prstGeom prst="rect">
            <a:avLst/>
          </a:prstGeom>
        </p:spPr>
      </p:pic>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Profile Inference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17</a:t>
            </a:fld>
            <a:endParaRPr lang="en-US"/>
          </a:p>
        </p:txBody>
      </p:sp>
      <p:sp>
        <p:nvSpPr>
          <p:cNvPr id="11" name="Rounded Rectangle 10">
            <a:extLst>
              <a:ext uri="{FF2B5EF4-FFF2-40B4-BE49-F238E27FC236}">
                <a16:creationId xmlns:a16="http://schemas.microsoft.com/office/drawing/2014/main" id="{5560C8A1-3DF3-4944-99F0-BC2F524584C2}"/>
              </a:ext>
            </a:extLst>
          </p:cNvPr>
          <p:cNvSpPr/>
          <p:nvPr/>
        </p:nvSpPr>
        <p:spPr>
          <a:xfrm>
            <a:off x="7488689" y="3949880"/>
            <a:ext cx="1458541" cy="35590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CF52BE2-3BC3-1241-AA6F-63E520BF89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46163" y="3949880"/>
            <a:ext cx="5451675" cy="2690049"/>
          </a:xfrm>
          <a:prstGeom prst="rect">
            <a:avLst/>
          </a:prstGeom>
          <a:ln w="38100">
            <a:solidFill>
              <a:srgbClr val="C00000"/>
            </a:solidFill>
          </a:ln>
        </p:spPr>
      </p:pic>
      <p:cxnSp>
        <p:nvCxnSpPr>
          <p:cNvPr id="22" name="Elbow Connector 21">
            <a:extLst>
              <a:ext uri="{FF2B5EF4-FFF2-40B4-BE49-F238E27FC236}">
                <a16:creationId xmlns:a16="http://schemas.microsoft.com/office/drawing/2014/main" id="{1C922D07-C02F-4149-BDE1-F5FD2995DC75}"/>
              </a:ext>
            </a:extLst>
          </p:cNvPr>
          <p:cNvCxnSpPr>
            <a:cxnSpLocks/>
            <a:stCxn id="11" idx="2"/>
            <a:endCxn id="15" idx="3"/>
          </p:cNvCxnSpPr>
          <p:nvPr/>
        </p:nvCxnSpPr>
        <p:spPr>
          <a:xfrm rot="5400000">
            <a:off x="7263337" y="4340282"/>
            <a:ext cx="989124" cy="920122"/>
          </a:xfrm>
          <a:prstGeom prst="bentConnector2">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93812BF1-BD74-AF48-B7E2-476A1C1A9AA5}"/>
              </a:ext>
            </a:extLst>
          </p:cNvPr>
          <p:cNvSpPr/>
          <p:nvPr/>
        </p:nvSpPr>
        <p:spPr>
          <a:xfrm>
            <a:off x="-1" y="3013389"/>
            <a:ext cx="1110343" cy="2033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687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Profile Inference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18</a:t>
            </a:fld>
            <a:endParaRPr lang="en-US"/>
          </a:p>
        </p:txBody>
      </p:sp>
      <p:pic>
        <p:nvPicPr>
          <p:cNvPr id="7" name="Image1">
            <a:extLst>
              <a:ext uri="{FF2B5EF4-FFF2-40B4-BE49-F238E27FC236}">
                <a16:creationId xmlns:a16="http://schemas.microsoft.com/office/drawing/2014/main" id="{86EE6460-EAAD-B142-86B6-56AB023C3AC5}"/>
              </a:ext>
            </a:extLst>
          </p:cNvPr>
          <p:cNvPicPr/>
          <p:nvPr/>
        </p:nvPicPr>
        <p:blipFill>
          <a:blip r:embed="rId3" cstate="screen">
            <a:extLst>
              <a:ext uri="{28A0092B-C50C-407E-A947-70E740481C1C}">
                <a14:useLocalDpi xmlns:a14="http://schemas.microsoft.com/office/drawing/2010/main"/>
              </a:ext>
            </a:extLst>
          </a:blip>
          <a:stretch>
            <a:fillRect/>
          </a:stretch>
        </p:blipFill>
        <p:spPr bwMode="auto">
          <a:xfrm>
            <a:off x="2347405" y="674663"/>
            <a:ext cx="4449191" cy="6063576"/>
          </a:xfrm>
          <a:prstGeom prst="rect">
            <a:avLst/>
          </a:prstGeom>
          <a:noFill/>
          <a:ln w="9525">
            <a:noFill/>
            <a:miter lim="800000"/>
            <a:headEnd/>
            <a:tailEnd/>
          </a:ln>
        </p:spPr>
      </p:pic>
    </p:spTree>
    <p:extLst>
      <p:ext uri="{BB962C8B-B14F-4D97-AF65-F5344CB8AC3E}">
        <p14:creationId xmlns:p14="http://schemas.microsoft.com/office/powerpoint/2010/main" val="3123412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19</a:t>
            </a:fld>
            <a:endParaRPr lang="en-US"/>
          </a:p>
        </p:txBody>
      </p:sp>
      <p:grpSp>
        <p:nvGrpSpPr>
          <p:cNvPr id="29" name="Group 28">
            <a:extLst>
              <a:ext uri="{FF2B5EF4-FFF2-40B4-BE49-F238E27FC236}">
                <a16:creationId xmlns:a16="http://schemas.microsoft.com/office/drawing/2014/main" id="{1425595E-BEEF-9D4F-B19E-36D2D4D2CE71}"/>
              </a:ext>
            </a:extLst>
          </p:cNvPr>
          <p:cNvGrpSpPr/>
          <p:nvPr/>
        </p:nvGrpSpPr>
        <p:grpSpPr>
          <a:xfrm>
            <a:off x="235123" y="1506457"/>
            <a:ext cx="8673754" cy="3845087"/>
            <a:chOff x="235123" y="1750600"/>
            <a:chExt cx="8673754" cy="3845087"/>
          </a:xfrm>
        </p:grpSpPr>
        <p:grpSp>
          <p:nvGrpSpPr>
            <p:cNvPr id="26" name="Group 25">
              <a:extLst>
                <a:ext uri="{FF2B5EF4-FFF2-40B4-BE49-F238E27FC236}">
                  <a16:creationId xmlns:a16="http://schemas.microsoft.com/office/drawing/2014/main" id="{65AF1647-9223-F74F-8F66-42DE80AF6D85}"/>
                </a:ext>
              </a:extLst>
            </p:cNvPr>
            <p:cNvGrpSpPr/>
            <p:nvPr/>
          </p:nvGrpSpPr>
          <p:grpSpPr>
            <a:xfrm>
              <a:off x="235123" y="1750600"/>
              <a:ext cx="8673754" cy="3473336"/>
              <a:chOff x="235123" y="1304174"/>
              <a:chExt cx="8673754" cy="3473336"/>
            </a:xfrm>
          </p:grpSpPr>
          <p:grpSp>
            <p:nvGrpSpPr>
              <p:cNvPr id="6" name="Group 5">
                <a:extLst>
                  <a:ext uri="{FF2B5EF4-FFF2-40B4-BE49-F238E27FC236}">
                    <a16:creationId xmlns:a16="http://schemas.microsoft.com/office/drawing/2014/main" id="{ACB4CD2A-16EB-D345-9127-62C4917E9661}"/>
                  </a:ext>
                </a:extLst>
              </p:cNvPr>
              <p:cNvGrpSpPr>
                <a:grpSpLocks noChangeAspect="1"/>
              </p:cNvGrpSpPr>
              <p:nvPr/>
            </p:nvGrpSpPr>
            <p:grpSpPr>
              <a:xfrm>
                <a:off x="235123" y="1532508"/>
                <a:ext cx="8673754" cy="3245002"/>
                <a:chOff x="4619392" y="1468146"/>
                <a:chExt cx="4451010" cy="1665199"/>
              </a:xfrm>
            </p:grpSpPr>
            <p:pic>
              <p:nvPicPr>
                <p:cNvPr id="4" name="Picture 3">
                  <a:extLst>
                    <a:ext uri="{FF2B5EF4-FFF2-40B4-BE49-F238E27FC236}">
                      <a16:creationId xmlns:a16="http://schemas.microsoft.com/office/drawing/2014/main" id="{30F59C10-5C9F-8F48-B26E-9FBA547975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19392" y="1487425"/>
                  <a:ext cx="2275297" cy="1645920"/>
                </a:xfrm>
                <a:prstGeom prst="rect">
                  <a:avLst/>
                </a:prstGeom>
              </p:spPr>
            </p:pic>
            <p:pic>
              <p:nvPicPr>
                <p:cNvPr id="10" name="Picture 9">
                  <a:extLst>
                    <a:ext uri="{FF2B5EF4-FFF2-40B4-BE49-F238E27FC236}">
                      <a16:creationId xmlns:a16="http://schemas.microsoft.com/office/drawing/2014/main" id="{15A6BD70-BD94-7F43-9D7C-A84A1F0FC84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114460" y="1468146"/>
                  <a:ext cx="1955942" cy="1655151"/>
                </a:xfrm>
                <a:prstGeom prst="rect">
                  <a:avLst/>
                </a:prstGeom>
              </p:spPr>
            </p:pic>
            <p:sp>
              <p:nvSpPr>
                <p:cNvPr id="5" name="Rectangle 4">
                  <a:extLst>
                    <a:ext uri="{FF2B5EF4-FFF2-40B4-BE49-F238E27FC236}">
                      <a16:creationId xmlns:a16="http://schemas.microsoft.com/office/drawing/2014/main" id="{95B51252-B305-564E-B8B0-6C4506DB3E47}"/>
                    </a:ext>
                  </a:extLst>
                </p:cNvPr>
                <p:cNvSpPr/>
                <p:nvPr/>
              </p:nvSpPr>
              <p:spPr>
                <a:xfrm>
                  <a:off x="4625332" y="1468146"/>
                  <a:ext cx="135711" cy="245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D6DD1930-D690-9843-A58B-8C2639C4A626}"/>
                  </a:ext>
                </a:extLst>
              </p:cNvPr>
              <p:cNvSpPr txBox="1"/>
              <p:nvPr/>
            </p:nvSpPr>
            <p:spPr>
              <a:xfrm>
                <a:off x="939432" y="1304174"/>
                <a:ext cx="3551545"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homolog pairs</a:t>
                </a:r>
              </a:p>
            </p:txBody>
          </p:sp>
          <p:sp>
            <p:nvSpPr>
              <p:cNvPr id="25" name="TextBox 24">
                <a:extLst>
                  <a:ext uri="{FF2B5EF4-FFF2-40B4-BE49-F238E27FC236}">
                    <a16:creationId xmlns:a16="http://schemas.microsoft.com/office/drawing/2014/main" id="{5F4E5E58-B5F7-E046-820C-3E9F11A304A0}"/>
                  </a:ext>
                </a:extLst>
              </p:cNvPr>
              <p:cNvSpPr txBox="1"/>
              <p:nvPr/>
            </p:nvSpPr>
            <p:spPr>
              <a:xfrm>
                <a:off x="5185458" y="1304174"/>
                <a:ext cx="3518704"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non-homolog pairs</a:t>
                </a:r>
              </a:p>
            </p:txBody>
          </p:sp>
        </p:grpSp>
        <p:sp>
          <p:nvSpPr>
            <p:cNvPr id="28" name="TextBox 27">
              <a:extLst>
                <a:ext uri="{FF2B5EF4-FFF2-40B4-BE49-F238E27FC236}">
                  <a16:creationId xmlns:a16="http://schemas.microsoft.com/office/drawing/2014/main" id="{EC4BFB1C-AEB1-0743-BD08-5C3A4CD745A9}"/>
                </a:ext>
              </a:extLst>
            </p:cNvPr>
            <p:cNvSpPr txBox="1"/>
            <p:nvPr/>
          </p:nvSpPr>
          <p:spPr>
            <a:xfrm>
              <a:off x="1810512" y="5226355"/>
              <a:ext cx="55229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err="1"/>
                <a:t>Rost</a:t>
              </a:r>
              <a:r>
                <a:rPr lang="en-US" b="1" dirty="0"/>
                <a:t> B</a:t>
              </a:r>
              <a:r>
                <a:rPr lang="en-US" dirty="0"/>
                <a:t> (1999)</a:t>
              </a:r>
            </a:p>
          </p:txBody>
        </p:sp>
      </p:grpSp>
      <p:cxnSp>
        <p:nvCxnSpPr>
          <p:cNvPr id="30" name="Straight Connector 29">
            <a:extLst>
              <a:ext uri="{FF2B5EF4-FFF2-40B4-BE49-F238E27FC236}">
                <a16:creationId xmlns:a16="http://schemas.microsoft.com/office/drawing/2014/main" id="{FC126643-B0A7-4F46-BB7A-C1CB32D5AA2F}"/>
              </a:ext>
            </a:extLst>
          </p:cNvPr>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3B2F8B6-77F5-F742-9511-BB5C6C022C54}"/>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Profile Inference</a:t>
            </a:r>
          </a:p>
        </p:txBody>
      </p:sp>
    </p:spTree>
    <p:extLst>
      <p:ext uri="{BB962C8B-B14F-4D97-AF65-F5344CB8AC3E}">
        <p14:creationId xmlns:p14="http://schemas.microsoft.com/office/powerpoint/2010/main" val="257290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70268" y="32093"/>
            <a:ext cx="6003464"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a:t>
            </a:fld>
            <a:endParaRPr lang="en-US"/>
          </a:p>
        </p:txBody>
      </p:sp>
      <p:sp>
        <p:nvSpPr>
          <p:cNvPr id="6" name="TextBox 5">
            <a:extLst>
              <a:ext uri="{FF2B5EF4-FFF2-40B4-BE49-F238E27FC236}">
                <a16:creationId xmlns:a16="http://schemas.microsoft.com/office/drawing/2014/main" id="{5D45AA14-4EC8-D942-BAC1-4652DD27B550}"/>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spTree>
    <p:extLst>
      <p:ext uri="{BB962C8B-B14F-4D97-AF65-F5344CB8AC3E}">
        <p14:creationId xmlns:p14="http://schemas.microsoft.com/office/powerpoint/2010/main" val="7691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Profile Inference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20</a:t>
            </a:fld>
            <a:endParaRPr lang="en-US"/>
          </a:p>
        </p:txBody>
      </p:sp>
      <p:pic>
        <p:nvPicPr>
          <p:cNvPr id="7" name="Image1">
            <a:extLst>
              <a:ext uri="{FF2B5EF4-FFF2-40B4-BE49-F238E27FC236}">
                <a16:creationId xmlns:a16="http://schemas.microsoft.com/office/drawing/2014/main" id="{86EE6460-EAAD-B142-86B6-56AB023C3AC5}"/>
              </a:ext>
            </a:extLst>
          </p:cNvPr>
          <p:cNvPicPr/>
          <p:nvPr/>
        </p:nvPicPr>
        <p:blipFill>
          <a:blip r:embed="rId3" cstate="screen">
            <a:extLst>
              <a:ext uri="{28A0092B-C50C-407E-A947-70E740481C1C}">
                <a14:useLocalDpi xmlns:a14="http://schemas.microsoft.com/office/drawing/2010/main"/>
              </a:ext>
            </a:extLst>
          </a:blip>
          <a:stretch>
            <a:fillRect/>
          </a:stretch>
        </p:blipFill>
        <p:spPr bwMode="auto">
          <a:xfrm>
            <a:off x="2347405" y="674663"/>
            <a:ext cx="4449191" cy="6063576"/>
          </a:xfrm>
          <a:prstGeom prst="rect">
            <a:avLst/>
          </a:prstGeom>
          <a:noFill/>
          <a:ln w="9525">
            <a:noFill/>
            <a:miter lim="800000"/>
            <a:headEnd/>
            <a:tailEnd/>
          </a:ln>
        </p:spPr>
      </p:pic>
    </p:spTree>
    <p:extLst>
      <p:ext uri="{BB962C8B-B14F-4D97-AF65-F5344CB8AC3E}">
        <p14:creationId xmlns:p14="http://schemas.microsoft.com/office/powerpoint/2010/main" val="3452767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21</a:t>
            </a:fld>
            <a:endParaRPr lang="en-US"/>
          </a:p>
        </p:txBody>
      </p:sp>
      <p:cxnSp>
        <p:nvCxnSpPr>
          <p:cNvPr id="19" name="Straight Connector 18">
            <a:extLst>
              <a:ext uri="{FF2B5EF4-FFF2-40B4-BE49-F238E27FC236}">
                <a16:creationId xmlns:a16="http://schemas.microsoft.com/office/drawing/2014/main" id="{BEB45AD0-9171-B84F-AB0E-F19F2BCE49C7}"/>
              </a:ext>
            </a:extLst>
          </p:cNvPr>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C971904-D408-4546-9BD1-172513F4F462}"/>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Profile Inference</a:t>
            </a:r>
          </a:p>
        </p:txBody>
      </p:sp>
      <p:grpSp>
        <p:nvGrpSpPr>
          <p:cNvPr id="22" name="Group 21">
            <a:extLst>
              <a:ext uri="{FF2B5EF4-FFF2-40B4-BE49-F238E27FC236}">
                <a16:creationId xmlns:a16="http://schemas.microsoft.com/office/drawing/2014/main" id="{C9F65E79-F354-A64D-B772-FE77635CEEF7}"/>
              </a:ext>
            </a:extLst>
          </p:cNvPr>
          <p:cNvGrpSpPr/>
          <p:nvPr/>
        </p:nvGrpSpPr>
        <p:grpSpPr>
          <a:xfrm>
            <a:off x="532827" y="1878784"/>
            <a:ext cx="8078346" cy="3216968"/>
            <a:chOff x="529963" y="1737788"/>
            <a:chExt cx="8078346" cy="3216968"/>
          </a:xfrm>
        </p:grpSpPr>
        <p:pic>
          <p:nvPicPr>
            <p:cNvPr id="11" name="Picture 10">
              <a:extLst>
                <a:ext uri="{FF2B5EF4-FFF2-40B4-BE49-F238E27FC236}">
                  <a16:creationId xmlns:a16="http://schemas.microsoft.com/office/drawing/2014/main" id="{CE66515E-8C5D-2344-8819-C94FFD7D76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9963" y="1737788"/>
              <a:ext cx="8078346" cy="2847636"/>
            </a:xfrm>
            <a:prstGeom prst="rect">
              <a:avLst/>
            </a:prstGeom>
          </p:spPr>
        </p:pic>
        <p:sp>
          <p:nvSpPr>
            <p:cNvPr id="21" name="TextBox 20">
              <a:extLst>
                <a:ext uri="{FF2B5EF4-FFF2-40B4-BE49-F238E27FC236}">
                  <a16:creationId xmlns:a16="http://schemas.microsoft.com/office/drawing/2014/main" id="{208BE13F-8EBE-9E49-B79E-DE069B391F4F}"/>
                </a:ext>
              </a:extLst>
            </p:cNvPr>
            <p:cNvSpPr txBox="1"/>
            <p:nvPr/>
          </p:nvSpPr>
          <p:spPr>
            <a:xfrm>
              <a:off x="1807647" y="4585424"/>
              <a:ext cx="55229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err="1"/>
                <a:t>Weirauch</a:t>
              </a:r>
              <a:r>
                <a:rPr lang="en-US" b="1" dirty="0"/>
                <a:t> M</a:t>
              </a:r>
              <a:r>
                <a:rPr lang="en-US" dirty="0"/>
                <a:t>, </a:t>
              </a:r>
              <a:r>
                <a:rPr lang="en-US" i="1" dirty="0"/>
                <a:t>et al.</a:t>
              </a:r>
              <a:r>
                <a:rPr lang="en-US" dirty="0"/>
                <a:t> (2014)</a:t>
              </a:r>
            </a:p>
          </p:txBody>
        </p:sp>
      </p:grpSp>
    </p:spTree>
    <p:extLst>
      <p:ext uri="{BB962C8B-B14F-4D97-AF65-F5344CB8AC3E}">
        <p14:creationId xmlns:p14="http://schemas.microsoft.com/office/powerpoint/2010/main" val="859454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6D293C4-2E51-8343-ACAC-FE3E3730AF89}"/>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22</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1"/>
            <a:ext cx="7979658" cy="114091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2999873"/>
            <a:ext cx="7979658" cy="293489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B1AF77-1841-1C40-A06C-DCA320D19C8E}"/>
              </a:ext>
            </a:extLst>
          </p:cNvPr>
          <p:cNvSpPr/>
          <p:nvPr/>
        </p:nvSpPr>
        <p:spPr>
          <a:xfrm>
            <a:off x="576695" y="2362674"/>
            <a:ext cx="7979658" cy="2477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200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Matrix Clusters</a:t>
            </a:r>
          </a:p>
        </p:txBody>
      </p:sp>
      <p:pic>
        <p:nvPicPr>
          <p:cNvPr id="10" name="Picture 9">
            <a:extLst>
              <a:ext uri="{FF2B5EF4-FFF2-40B4-BE49-F238E27FC236}">
                <a16:creationId xmlns:a16="http://schemas.microsoft.com/office/drawing/2014/main" id="{685A2EDF-AC07-2344-9B52-64C086BC13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80"/>
            <a:ext cx="9144000" cy="3591173"/>
          </a:xfrm>
          <a:prstGeom prst="rect">
            <a:avLst/>
          </a:prstGeom>
        </p:spPr>
      </p:pic>
      <p:pic>
        <p:nvPicPr>
          <p:cNvPr id="6" name="Picture 5">
            <a:extLst>
              <a:ext uri="{FF2B5EF4-FFF2-40B4-BE49-F238E27FC236}">
                <a16:creationId xmlns:a16="http://schemas.microsoft.com/office/drawing/2014/main" id="{31A93982-D3C0-E942-A9EC-7A9E0C8FC59A}"/>
              </a:ext>
            </a:extLst>
          </p:cNvPr>
          <p:cNvPicPr>
            <a:picLocks noChangeAspect="1"/>
          </p:cNvPicPr>
          <p:nvPr/>
        </p:nvPicPr>
        <p:blipFill>
          <a:blip r:embed="rId4" cstate="screen">
            <a:lum/>
            <a:alphaModFix/>
            <a:extLst>
              <a:ext uri="{28A0092B-C50C-407E-A947-70E740481C1C}">
                <a14:useLocalDpi xmlns:a14="http://schemas.microsoft.com/office/drawing/2010/main"/>
              </a:ext>
            </a:extLst>
          </a:blip>
          <a:srcRect/>
          <a:stretch>
            <a:fillRect/>
          </a:stretch>
        </p:blipFill>
        <p:spPr>
          <a:xfrm>
            <a:off x="263773" y="3230942"/>
            <a:ext cx="8616454" cy="3528564"/>
          </a:xfrm>
          <a:prstGeom prst="rect">
            <a:avLst/>
          </a:prstGeom>
          <a:solidFill>
            <a:schemeClr val="bg1"/>
          </a:solidFill>
          <a:ln w="38100">
            <a:solidFill>
              <a:srgbClr val="C00000"/>
            </a:solidFill>
          </a:ln>
        </p:spPr>
      </p:pic>
      <p:sp>
        <p:nvSpPr>
          <p:cNvPr id="11" name="Slide Number Placeholder 1">
            <a:extLst>
              <a:ext uri="{FF2B5EF4-FFF2-40B4-BE49-F238E27FC236}">
                <a16:creationId xmlns:a16="http://schemas.microsoft.com/office/drawing/2014/main" id="{3CEB51DA-1EC0-664A-A02A-F2DD53925A8C}"/>
              </a:ext>
            </a:extLst>
          </p:cNvPr>
          <p:cNvSpPr>
            <a:spLocks noGrp="1"/>
          </p:cNvSpPr>
          <p:nvPr>
            <p:ph type="sldNum" sz="quarter" idx="12"/>
          </p:nvPr>
        </p:nvSpPr>
        <p:spPr>
          <a:xfrm>
            <a:off x="6457950" y="6356351"/>
            <a:ext cx="2057400" cy="365125"/>
          </a:xfrm>
        </p:spPr>
        <p:txBody>
          <a:bodyPr/>
          <a:lstStyle/>
          <a:p>
            <a:fld id="{E99A92E8-C76B-DD44-A378-E71D2AB08EFE}" type="slidenum">
              <a:rPr lang="en-US" smtClean="0"/>
              <a:t>23</a:t>
            </a:fld>
            <a:endParaRPr lang="en-US"/>
          </a:p>
        </p:txBody>
      </p:sp>
    </p:spTree>
    <p:extLst>
      <p:ext uri="{BB962C8B-B14F-4D97-AF65-F5344CB8AC3E}">
        <p14:creationId xmlns:p14="http://schemas.microsoft.com/office/powerpoint/2010/main" val="434267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Matrix Clusters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24</a:t>
            </a:fld>
            <a:endParaRPr lang="en-US"/>
          </a:p>
        </p:txBody>
      </p:sp>
      <p:pic>
        <p:nvPicPr>
          <p:cNvPr id="6" name="Picture 5">
            <a:extLst>
              <a:ext uri="{FF2B5EF4-FFF2-40B4-BE49-F238E27FC236}">
                <a16:creationId xmlns:a16="http://schemas.microsoft.com/office/drawing/2014/main" id="{E7845DC5-5A26-9147-8CA6-7447C8F65A0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9"/>
            <a:ext cx="9144000" cy="5429973"/>
          </a:xfrm>
          <a:prstGeom prst="rect">
            <a:avLst/>
          </a:prstGeom>
        </p:spPr>
      </p:pic>
      <p:sp>
        <p:nvSpPr>
          <p:cNvPr id="10" name="Rounded Rectangle 9">
            <a:extLst>
              <a:ext uri="{FF2B5EF4-FFF2-40B4-BE49-F238E27FC236}">
                <a16:creationId xmlns:a16="http://schemas.microsoft.com/office/drawing/2014/main" id="{8FAA20D0-927E-9141-B96E-D7A43869C91E}"/>
              </a:ext>
            </a:extLst>
          </p:cNvPr>
          <p:cNvSpPr/>
          <p:nvPr/>
        </p:nvSpPr>
        <p:spPr>
          <a:xfrm>
            <a:off x="-1" y="3682866"/>
            <a:ext cx="1110343" cy="2033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064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E550024-0578-4E44-B6A2-DF844D6B0022}"/>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25</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1"/>
            <a:ext cx="7979658" cy="114091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3421442"/>
            <a:ext cx="7979658" cy="251333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3B1AF77-1841-1C40-A06C-DCA320D19C8E}"/>
              </a:ext>
            </a:extLst>
          </p:cNvPr>
          <p:cNvSpPr/>
          <p:nvPr/>
        </p:nvSpPr>
        <p:spPr>
          <a:xfrm>
            <a:off x="576695" y="2362674"/>
            <a:ext cx="7979658" cy="6051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091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Genome Tracks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26</a:t>
            </a:fld>
            <a:endParaRPr lang="en-US"/>
          </a:p>
        </p:txBody>
      </p:sp>
      <p:pic>
        <p:nvPicPr>
          <p:cNvPr id="4" name="Picture 3">
            <a:extLst>
              <a:ext uri="{FF2B5EF4-FFF2-40B4-BE49-F238E27FC236}">
                <a16:creationId xmlns:a16="http://schemas.microsoft.com/office/drawing/2014/main" id="{8AF2342B-DB46-DA43-9B64-C495D783F455}"/>
              </a:ext>
            </a:extLst>
          </p:cNvPr>
          <p:cNvPicPr>
            <a:picLocks noChangeAspect="1"/>
          </p:cNvPicPr>
          <p:nvPr/>
        </p:nvPicPr>
        <p:blipFill>
          <a:blip r:embed="rId3"/>
          <a:stretch>
            <a:fillRect/>
          </a:stretch>
        </p:blipFill>
        <p:spPr>
          <a:xfrm>
            <a:off x="39695" y="1884175"/>
            <a:ext cx="9064610" cy="3206186"/>
          </a:xfrm>
          <a:prstGeom prst="rect">
            <a:avLst/>
          </a:prstGeom>
        </p:spPr>
      </p:pic>
      <p:sp>
        <p:nvSpPr>
          <p:cNvPr id="6" name="Rounded Rectangle 5">
            <a:extLst>
              <a:ext uri="{FF2B5EF4-FFF2-40B4-BE49-F238E27FC236}">
                <a16:creationId xmlns:a16="http://schemas.microsoft.com/office/drawing/2014/main" id="{3B633342-47E9-F149-B56A-469DD1D638CC}"/>
              </a:ext>
            </a:extLst>
          </p:cNvPr>
          <p:cNvSpPr/>
          <p:nvPr/>
        </p:nvSpPr>
        <p:spPr>
          <a:xfrm>
            <a:off x="753979" y="2021305"/>
            <a:ext cx="8390021" cy="78606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034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Genome Tracks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27</a:t>
            </a:fld>
            <a:endParaRPr lang="en-US"/>
          </a:p>
        </p:txBody>
      </p:sp>
      <p:grpSp>
        <p:nvGrpSpPr>
          <p:cNvPr id="61" name="Group 60">
            <a:extLst>
              <a:ext uri="{FF2B5EF4-FFF2-40B4-BE49-F238E27FC236}">
                <a16:creationId xmlns:a16="http://schemas.microsoft.com/office/drawing/2014/main" id="{48B28F26-CD97-2C4F-93E4-30CD114FED35}"/>
              </a:ext>
            </a:extLst>
          </p:cNvPr>
          <p:cNvGrpSpPr/>
          <p:nvPr/>
        </p:nvGrpSpPr>
        <p:grpSpPr>
          <a:xfrm>
            <a:off x="1059593" y="941579"/>
            <a:ext cx="5568066" cy="5623816"/>
            <a:chOff x="1059593" y="810227"/>
            <a:chExt cx="5568066" cy="5623816"/>
          </a:xfrm>
        </p:grpSpPr>
        <p:pic>
          <p:nvPicPr>
            <p:cNvPr id="7" name="Picture 6">
              <a:extLst>
                <a:ext uri="{FF2B5EF4-FFF2-40B4-BE49-F238E27FC236}">
                  <a16:creationId xmlns:a16="http://schemas.microsoft.com/office/drawing/2014/main" id="{AC0B8A7E-D3E0-CB43-9512-3398D1E45F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68233" y="810227"/>
              <a:ext cx="2407535" cy="896329"/>
            </a:xfrm>
            <a:prstGeom prst="rect">
              <a:avLst/>
            </a:prstGeom>
          </p:spPr>
        </p:pic>
        <p:sp>
          <p:nvSpPr>
            <p:cNvPr id="17" name="TextBox 16">
              <a:extLst>
                <a:ext uri="{FF2B5EF4-FFF2-40B4-BE49-F238E27FC236}">
                  <a16:creationId xmlns:a16="http://schemas.microsoft.com/office/drawing/2014/main" id="{AC9188C9-2A34-AC4B-BF9B-3FB2A2FE9D44}"/>
                </a:ext>
              </a:extLst>
            </p:cNvPr>
            <p:cNvSpPr txBox="1"/>
            <p:nvPr/>
          </p:nvSpPr>
          <p:spPr>
            <a:xfrm>
              <a:off x="3230535" y="2345564"/>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PWM</a:t>
              </a:r>
            </a:p>
          </p:txBody>
        </p:sp>
        <p:cxnSp>
          <p:nvCxnSpPr>
            <p:cNvPr id="20" name="Straight Arrow Connector 19">
              <a:extLst>
                <a:ext uri="{FF2B5EF4-FFF2-40B4-BE49-F238E27FC236}">
                  <a16:creationId xmlns:a16="http://schemas.microsoft.com/office/drawing/2014/main" id="{9D7870D3-BE61-3344-B88D-86618F954A1D}"/>
                </a:ext>
              </a:extLst>
            </p:cNvPr>
            <p:cNvCxnSpPr>
              <a:cxnSpLocks/>
              <a:stCxn id="17" idx="2"/>
            </p:cNvCxnSpPr>
            <p:nvPr/>
          </p:nvCxnSpPr>
          <p:spPr>
            <a:xfrm>
              <a:off x="3840134" y="2714896"/>
              <a:ext cx="0" cy="96039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4F8FAE6D-8F1D-9147-A179-FB237BE8C28A}"/>
                </a:ext>
              </a:extLst>
            </p:cNvPr>
            <p:cNvGrpSpPr/>
            <p:nvPr/>
          </p:nvGrpSpPr>
          <p:grpSpPr>
            <a:xfrm>
              <a:off x="3840134" y="1706557"/>
              <a:ext cx="1591055" cy="639008"/>
              <a:chOff x="3585579" y="1706556"/>
              <a:chExt cx="1591055" cy="974274"/>
            </a:xfrm>
          </p:grpSpPr>
          <p:cxnSp>
            <p:nvCxnSpPr>
              <p:cNvPr id="15" name="Straight Arrow Connector 14">
                <a:extLst>
                  <a:ext uri="{FF2B5EF4-FFF2-40B4-BE49-F238E27FC236}">
                    <a16:creationId xmlns:a16="http://schemas.microsoft.com/office/drawing/2014/main" id="{84746610-96CE-0F46-B58E-1681A4F38DC6}"/>
                  </a:ext>
                </a:extLst>
              </p:cNvPr>
              <p:cNvCxnSpPr>
                <a:cxnSpLocks/>
                <a:stCxn id="7" idx="2"/>
                <a:endCxn id="17" idx="0"/>
              </p:cNvCxnSpPr>
              <p:nvPr/>
            </p:nvCxnSpPr>
            <p:spPr>
              <a:xfrm flipH="1">
                <a:off x="3585579" y="1706556"/>
                <a:ext cx="731867" cy="9742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E1A0E38-6ACF-C944-999E-39B3151B7AC7}"/>
                  </a:ext>
                </a:extLst>
              </p:cNvPr>
              <p:cNvCxnSpPr>
                <a:cxnSpLocks/>
                <a:stCxn id="7" idx="2"/>
                <a:endCxn id="33" idx="0"/>
              </p:cNvCxnSpPr>
              <p:nvPr/>
            </p:nvCxnSpPr>
            <p:spPr>
              <a:xfrm>
                <a:off x="4317446" y="1706556"/>
                <a:ext cx="859188" cy="76310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822EB35D-27C0-704B-951B-0507C4CF98A6}"/>
                </a:ext>
              </a:extLst>
            </p:cNvPr>
            <p:cNvSpPr txBox="1"/>
            <p:nvPr/>
          </p:nvSpPr>
          <p:spPr>
            <a:xfrm>
              <a:off x="2155137" y="2871927"/>
              <a:ext cx="1684995" cy="646331"/>
            </a:xfrm>
            <a:prstGeom prst="rect">
              <a:avLst/>
            </a:prstGeom>
            <a:noFill/>
          </p:spPr>
          <p:txBody>
            <a:bodyPr wrap="square" rtlCol="0">
              <a:spAutoFit/>
            </a:bodyPr>
            <a:lstStyle/>
            <a:p>
              <a:pPr algn="ctr"/>
              <a:r>
                <a:rPr lang="en-CA" dirty="0" err="1">
                  <a:latin typeface="Arial" panose="020B0604020202020204" pitchFamily="34" charset="0"/>
                  <a:cs typeface="Arial" panose="020B0604020202020204" pitchFamily="34" charset="0"/>
                </a:rPr>
                <a:t>BioPerl</a:t>
              </a:r>
              <a:r>
                <a:rPr lang="en-CA" dirty="0">
                  <a:latin typeface="Arial" panose="020B0604020202020204" pitchFamily="34" charset="0"/>
                  <a:cs typeface="Arial" panose="020B0604020202020204" pitchFamily="34" charset="0"/>
                </a:rPr>
                <a:t> TFBS</a:t>
              </a:r>
            </a:p>
            <a:p>
              <a:pPr algn="ctr"/>
              <a:r>
                <a:rPr lang="en-CA" dirty="0">
                  <a:latin typeface="Arial" panose="020B0604020202020204" pitchFamily="34" charset="0"/>
                  <a:cs typeface="Arial" panose="020B0604020202020204" pitchFamily="34" charset="0"/>
                </a:rPr>
                <a:t>module</a:t>
              </a:r>
            </a:p>
          </p:txBody>
        </p:sp>
        <p:sp>
          <p:nvSpPr>
            <p:cNvPr id="33" name="TextBox 32">
              <a:extLst>
                <a:ext uri="{FF2B5EF4-FFF2-40B4-BE49-F238E27FC236}">
                  <a16:creationId xmlns:a16="http://schemas.microsoft.com/office/drawing/2014/main" id="{44D16189-A4B2-2349-962A-CEA06AFB1BA9}"/>
                </a:ext>
              </a:extLst>
            </p:cNvPr>
            <p:cNvSpPr txBox="1"/>
            <p:nvPr/>
          </p:nvSpPr>
          <p:spPr>
            <a:xfrm>
              <a:off x="4821590" y="2207065"/>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MEME</a:t>
              </a:r>
            </a:p>
            <a:p>
              <a:pPr algn="ctr"/>
              <a:r>
                <a:rPr lang="en-US" b="1" dirty="0">
                  <a:latin typeface="Arial" panose="020B0604020202020204" pitchFamily="34" charset="0"/>
                  <a:cs typeface="Arial" panose="020B0604020202020204" pitchFamily="34" charset="0"/>
                </a:rPr>
                <a:t>format</a:t>
              </a:r>
            </a:p>
          </p:txBody>
        </p:sp>
        <p:sp>
          <p:nvSpPr>
            <p:cNvPr id="35" name="TextBox 34">
              <a:extLst>
                <a:ext uri="{FF2B5EF4-FFF2-40B4-BE49-F238E27FC236}">
                  <a16:creationId xmlns:a16="http://schemas.microsoft.com/office/drawing/2014/main" id="{F27B6AA2-053F-3C42-9F4C-E7F00431B327}"/>
                </a:ext>
              </a:extLst>
            </p:cNvPr>
            <p:cNvSpPr txBox="1"/>
            <p:nvPr/>
          </p:nvSpPr>
          <p:spPr>
            <a:xfrm>
              <a:off x="5531396" y="3079676"/>
              <a:ext cx="786063" cy="369332"/>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FIMO</a:t>
              </a:r>
            </a:p>
          </p:txBody>
        </p:sp>
        <p:cxnSp>
          <p:nvCxnSpPr>
            <p:cNvPr id="40" name="Straight Arrow Connector 39">
              <a:extLst>
                <a:ext uri="{FF2B5EF4-FFF2-40B4-BE49-F238E27FC236}">
                  <a16:creationId xmlns:a16="http://schemas.microsoft.com/office/drawing/2014/main" id="{7AF06A01-18EC-1F41-A770-D9DDEC1766E4}"/>
                </a:ext>
              </a:extLst>
            </p:cNvPr>
            <p:cNvCxnSpPr>
              <a:cxnSpLocks/>
              <a:stCxn id="33" idx="2"/>
            </p:cNvCxnSpPr>
            <p:nvPr/>
          </p:nvCxnSpPr>
          <p:spPr>
            <a:xfrm>
              <a:off x="5431189" y="2853396"/>
              <a:ext cx="0" cy="82189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D718CD42-8ABD-1847-AD76-ACCB4C27AE53}"/>
                </a:ext>
              </a:extLst>
            </p:cNvPr>
            <p:cNvGrpSpPr/>
            <p:nvPr/>
          </p:nvGrpSpPr>
          <p:grpSpPr>
            <a:xfrm>
              <a:off x="2516341" y="3773040"/>
              <a:ext cx="4111318" cy="1681669"/>
              <a:chOff x="2580001" y="3773040"/>
              <a:chExt cx="4111318" cy="1681669"/>
            </a:xfrm>
          </p:grpSpPr>
          <p:sp>
            <p:nvSpPr>
              <p:cNvPr id="44" name="Oval 43">
                <a:extLst>
                  <a:ext uri="{FF2B5EF4-FFF2-40B4-BE49-F238E27FC236}">
                    <a16:creationId xmlns:a16="http://schemas.microsoft.com/office/drawing/2014/main" id="{B2789B7F-6EF9-A349-806E-E35B2F29A8EA}"/>
                  </a:ext>
                </a:extLst>
              </p:cNvPr>
              <p:cNvSpPr/>
              <p:nvPr/>
            </p:nvSpPr>
            <p:spPr>
              <a:xfrm>
                <a:off x="4171058" y="3773040"/>
                <a:ext cx="2520261" cy="1681669"/>
              </a:xfrm>
              <a:prstGeom prst="ellipse">
                <a:avLst/>
              </a:prstGeom>
              <a:solidFill>
                <a:srgbClr val="FF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08DDF7C-C58C-F042-92D8-3CF76C687E08}"/>
                  </a:ext>
                </a:extLst>
              </p:cNvPr>
              <p:cNvSpPr/>
              <p:nvPr/>
            </p:nvSpPr>
            <p:spPr>
              <a:xfrm>
                <a:off x="2580001" y="3773040"/>
                <a:ext cx="2520261" cy="1681669"/>
              </a:xfrm>
              <a:prstGeom prst="ellipse">
                <a:avLst/>
              </a:prstGeom>
              <a:solidFill>
                <a:srgbClr val="00FD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Left Brace 51">
              <a:extLst>
                <a:ext uri="{FF2B5EF4-FFF2-40B4-BE49-F238E27FC236}">
                  <a16:creationId xmlns:a16="http://schemas.microsoft.com/office/drawing/2014/main" id="{3210FB0C-68A1-AC49-BFAA-D48F4CBDA630}"/>
                </a:ext>
              </a:extLst>
            </p:cNvPr>
            <p:cNvSpPr/>
            <p:nvPr/>
          </p:nvSpPr>
          <p:spPr>
            <a:xfrm>
              <a:off x="2199189" y="3773040"/>
              <a:ext cx="326337" cy="1681669"/>
            </a:xfrm>
            <a:prstGeom prst="leftBrace">
              <a:avLst>
                <a:gd name="adj1" fmla="val 57989"/>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EB2F47D1-EC99-7A49-AE93-6847B2896BA0}"/>
                </a:ext>
              </a:extLst>
            </p:cNvPr>
            <p:cNvSpPr txBox="1"/>
            <p:nvPr/>
          </p:nvSpPr>
          <p:spPr>
            <a:xfrm>
              <a:off x="1059593" y="4429208"/>
              <a:ext cx="1150875" cy="369332"/>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matches</a:t>
              </a:r>
            </a:p>
          </p:txBody>
        </p:sp>
        <p:grpSp>
          <p:nvGrpSpPr>
            <p:cNvPr id="55" name="Group 54">
              <a:extLst>
                <a:ext uri="{FF2B5EF4-FFF2-40B4-BE49-F238E27FC236}">
                  <a16:creationId xmlns:a16="http://schemas.microsoft.com/office/drawing/2014/main" id="{DB161505-843B-B44D-B63F-087CBFB37B2D}"/>
                </a:ext>
              </a:extLst>
            </p:cNvPr>
            <p:cNvGrpSpPr/>
            <p:nvPr/>
          </p:nvGrpSpPr>
          <p:grpSpPr>
            <a:xfrm>
              <a:off x="2761758" y="4290709"/>
              <a:ext cx="3620485" cy="646331"/>
              <a:chOff x="2802268" y="4823150"/>
              <a:chExt cx="3620485" cy="646331"/>
            </a:xfrm>
          </p:grpSpPr>
          <p:sp>
            <p:nvSpPr>
              <p:cNvPr id="51" name="TextBox 50">
                <a:extLst>
                  <a:ext uri="{FF2B5EF4-FFF2-40B4-BE49-F238E27FC236}">
                    <a16:creationId xmlns:a16="http://schemas.microsoft.com/office/drawing/2014/main" id="{153A7141-F2B9-254C-A9B6-4003218147CE}"/>
                  </a:ext>
                </a:extLst>
              </p:cNvPr>
              <p:cNvSpPr txBox="1"/>
              <p:nvPr/>
            </p:nvSpPr>
            <p:spPr>
              <a:xfrm>
                <a:off x="2802268" y="4823150"/>
                <a:ext cx="1219198"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rel. score</a:t>
                </a:r>
              </a:p>
              <a:p>
                <a:pPr algn="ctr"/>
                <a:r>
                  <a:rPr lang="en-US" b="1" dirty="0">
                    <a:latin typeface="Arial" panose="020B0604020202020204" pitchFamily="34" charset="0"/>
                    <a:cs typeface="Arial" panose="020B0604020202020204" pitchFamily="34" charset="0"/>
                  </a:rPr>
                  <a:t>≧0.8</a:t>
                </a:r>
              </a:p>
            </p:txBody>
          </p:sp>
          <p:sp>
            <p:nvSpPr>
              <p:cNvPr id="54" name="TextBox 53">
                <a:extLst>
                  <a:ext uri="{FF2B5EF4-FFF2-40B4-BE49-F238E27FC236}">
                    <a16:creationId xmlns:a16="http://schemas.microsoft.com/office/drawing/2014/main" id="{08481A65-BF94-814D-8C90-0ACF60BE9926}"/>
                  </a:ext>
                </a:extLst>
              </p:cNvPr>
              <p:cNvSpPr txBox="1"/>
              <p:nvPr/>
            </p:nvSpPr>
            <p:spPr>
              <a:xfrm>
                <a:off x="5203555" y="4823150"/>
                <a:ext cx="1219198" cy="646331"/>
              </a:xfrm>
              <a:prstGeom prst="rect">
                <a:avLst/>
              </a:prstGeom>
              <a:noFill/>
            </p:spPr>
            <p:txBody>
              <a:bodyPr wrap="square" rtlCol="0">
                <a:spAutoFit/>
              </a:bodyPr>
              <a:lstStyle/>
              <a:p>
                <a:pPr algn="ctr"/>
                <a:r>
                  <a:rPr lang="en-US" b="1" i="1" dirty="0">
                    <a:latin typeface="Arial" panose="020B0604020202020204" pitchFamily="34" charset="0"/>
                    <a:cs typeface="Arial" panose="020B0604020202020204" pitchFamily="34" charset="0"/>
                  </a:rPr>
                  <a:t>p</a:t>
                </a:r>
                <a:r>
                  <a:rPr lang="en-US" b="1" dirty="0">
                    <a:latin typeface="Arial" panose="020B0604020202020204" pitchFamily="34" charset="0"/>
                    <a:cs typeface="Arial" panose="020B0604020202020204" pitchFamily="34" charset="0"/>
                  </a:rPr>
                  <a:t>-value</a:t>
                </a:r>
              </a:p>
              <a:p>
                <a:pPr algn="ctr"/>
                <a:r>
                  <a:rPr lang="en-US" b="1" dirty="0">
                    <a:latin typeface="Arial" panose="020B0604020202020204" pitchFamily="34" charset="0"/>
                    <a:cs typeface="Arial" panose="020B0604020202020204" pitchFamily="34" charset="0"/>
                  </a:rPr>
                  <a:t>&lt;0.05</a:t>
                </a:r>
              </a:p>
            </p:txBody>
          </p:sp>
        </p:grpSp>
        <p:cxnSp>
          <p:nvCxnSpPr>
            <p:cNvPr id="56" name="Straight Arrow Connector 55">
              <a:extLst>
                <a:ext uri="{FF2B5EF4-FFF2-40B4-BE49-F238E27FC236}">
                  <a16:creationId xmlns:a16="http://schemas.microsoft.com/office/drawing/2014/main" id="{32685A60-C386-524F-9B39-C51D058FE5EE}"/>
                </a:ext>
              </a:extLst>
            </p:cNvPr>
            <p:cNvCxnSpPr>
              <a:cxnSpLocks/>
            </p:cNvCxnSpPr>
            <p:nvPr/>
          </p:nvCxnSpPr>
          <p:spPr>
            <a:xfrm flipH="1">
              <a:off x="4572000" y="4602694"/>
              <a:ext cx="1" cy="110679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75DB8C0-BA50-4A48-8CD8-868B905A0165}"/>
                </a:ext>
              </a:extLst>
            </p:cNvPr>
            <p:cNvSpPr txBox="1"/>
            <p:nvPr/>
          </p:nvSpPr>
          <p:spPr>
            <a:xfrm>
              <a:off x="3760624" y="5787712"/>
              <a:ext cx="1622753"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TFBS predictions</a:t>
              </a:r>
            </a:p>
          </p:txBody>
        </p:sp>
      </p:grpSp>
    </p:spTree>
    <p:extLst>
      <p:ext uri="{BB962C8B-B14F-4D97-AF65-F5344CB8AC3E}">
        <p14:creationId xmlns:p14="http://schemas.microsoft.com/office/powerpoint/2010/main" val="2538705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0E95422-A9F2-6242-9304-97E2ED8927AF}"/>
              </a:ext>
            </a:extLst>
          </p:cNvPr>
          <p:cNvSpPr txBox="1"/>
          <p:nvPr/>
        </p:nvSpPr>
        <p:spPr>
          <a:xfrm>
            <a:off x="576694" y="1009666"/>
            <a:ext cx="8567305" cy="4708981"/>
          </a:xfrm>
          <a:prstGeom prst="rect">
            <a:avLst/>
          </a:prstGeom>
          <a:noFill/>
        </p:spPr>
        <p:txBody>
          <a:bodyPr wrap="square" rtlCol="0">
            <a:spAutoFit/>
          </a:bodyPr>
          <a:lstStyle/>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endParaRPr lang="en-US" sz="2000" b="1" kern="0" dirty="0">
              <a:latin typeface="Arial" panose="020B0604020202020204" pitchFamily="34" charset="0"/>
              <a:cs typeface="Arial" panose="020B0604020202020204" pitchFamily="34" charset="0"/>
            </a:endParaRPr>
          </a:p>
          <a:p>
            <a:r>
              <a:rPr lang="en-US" sz="2000" b="1" kern="0" dirty="0">
                <a:latin typeface="Arial" panose="020B0604020202020204" pitchFamily="34" charset="0"/>
                <a:cs typeface="Arial" panose="020B0604020202020204" pitchFamily="34" charset="0"/>
              </a:rPr>
              <a:t>Availability:</a:t>
            </a:r>
            <a:r>
              <a:rPr lang="en-US" sz="2000" kern="0" dirty="0">
                <a:latin typeface="Arial" panose="020B0604020202020204" pitchFamily="34" charset="0"/>
                <a:cs typeface="Arial" panose="020B0604020202020204" pitchFamily="34" charset="0"/>
              </a:rPr>
              <a:t> UCSC and </a:t>
            </a:r>
            <a:r>
              <a:rPr lang="en-US" sz="2000" kern="0" dirty="0" err="1">
                <a:latin typeface="Arial" panose="020B0604020202020204" pitchFamily="34" charset="0"/>
                <a:cs typeface="Arial" panose="020B0604020202020204" pitchFamily="34" charset="0"/>
              </a:rPr>
              <a:t>Ensembl</a:t>
            </a:r>
            <a:r>
              <a:rPr lang="en-US" sz="2000" kern="0" dirty="0">
                <a:latin typeface="Arial" panose="020B0604020202020204" pitchFamily="34" charset="0"/>
                <a:cs typeface="Arial" panose="020B0604020202020204" pitchFamily="34" charset="0"/>
              </a:rPr>
              <a:t> browsers, Track Hub Registry</a:t>
            </a:r>
          </a:p>
          <a:p>
            <a:endParaRPr lang="en-US" sz="2000" kern="0" dirty="0">
              <a:latin typeface="Arial" panose="020B0604020202020204" pitchFamily="34" charset="0"/>
              <a:cs typeface="Arial" panose="020B0604020202020204" pitchFamily="34" charset="0"/>
            </a:endParaRPr>
          </a:p>
          <a:p>
            <a:endParaRPr lang="en-US" sz="2000" kern="0" dirty="0">
              <a:latin typeface="Arial" panose="020B0604020202020204" pitchFamily="34" charset="0"/>
              <a:cs typeface="Arial" panose="020B0604020202020204" pitchFamily="34" charset="0"/>
            </a:endParaRPr>
          </a:p>
          <a:p>
            <a:r>
              <a:rPr lang="en-US" sz="2000" kern="0" dirty="0">
                <a:latin typeface="Arial" panose="020B0604020202020204" pitchFamily="34" charset="0"/>
                <a:cs typeface="Arial" panose="020B0604020202020204" pitchFamily="34" charset="0"/>
              </a:rPr>
              <a:t>Also at: </a:t>
            </a:r>
            <a:r>
              <a:rPr lang="en-US" sz="2000" kern="0" dirty="0">
                <a:latin typeface="Arial" panose="020B0604020202020204" pitchFamily="34" charset="0"/>
                <a:cs typeface="Arial" panose="020B0604020202020204" pitchFamily="34" charset="0"/>
                <a:hlinkClick r:id="rId3"/>
              </a:rPr>
              <a:t>expdata.cmmt.ubc.ca/JASPAR/downloads/UCSC_tracks/2018/</a:t>
            </a:r>
            <a:endParaRPr lang="en-US" sz="2000" kern="0" dirty="0">
              <a:latin typeface="Arial" panose="020B0604020202020204" pitchFamily="34" charset="0"/>
              <a:cs typeface="Arial" panose="020B0604020202020204" pitchFamily="34" charset="0"/>
            </a:endParaRP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570268" y="32093"/>
            <a:ext cx="6003464"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Genome Tracks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28</a:t>
            </a:fld>
            <a:endParaRPr lang="en-US" dirty="0"/>
          </a:p>
        </p:txBody>
      </p:sp>
      <p:pic>
        <p:nvPicPr>
          <p:cNvPr id="6" name="Picture 5">
            <a:extLst>
              <a:ext uri="{FF2B5EF4-FFF2-40B4-BE49-F238E27FC236}">
                <a16:creationId xmlns:a16="http://schemas.microsoft.com/office/drawing/2014/main" id="{04FFC046-EECC-DB4B-8550-89E4B0757CB3}"/>
              </a:ext>
            </a:extLst>
          </p:cNvPr>
          <p:cNvPicPr>
            <a:picLocks noChangeAspect="1"/>
          </p:cNvPicPr>
          <p:nvPr/>
        </p:nvPicPr>
        <p:blipFill>
          <a:blip r:embed="rId4"/>
          <a:stretch>
            <a:fillRect/>
          </a:stretch>
        </p:blipFill>
        <p:spPr>
          <a:xfrm>
            <a:off x="1460500" y="1464491"/>
            <a:ext cx="6223000" cy="2349500"/>
          </a:xfrm>
          <a:prstGeom prst="rect">
            <a:avLst/>
          </a:prstGeom>
        </p:spPr>
      </p:pic>
    </p:spTree>
    <p:extLst>
      <p:ext uri="{BB962C8B-B14F-4D97-AF65-F5344CB8AC3E}">
        <p14:creationId xmlns:p14="http://schemas.microsoft.com/office/powerpoint/2010/main" val="3442311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29</a:t>
            </a:fld>
            <a:endParaRPr lang="en-US"/>
          </a:p>
        </p:txBody>
      </p:sp>
      <p:sp>
        <p:nvSpPr>
          <p:cNvPr id="5" name="TextBox 4">
            <a:extLst>
              <a:ext uri="{FF2B5EF4-FFF2-40B4-BE49-F238E27FC236}">
                <a16:creationId xmlns:a16="http://schemas.microsoft.com/office/drawing/2014/main" id="{AC7F382B-9DD5-A446-B292-AED6B9E654C8}"/>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0"/>
            <a:ext cx="7979658" cy="262124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4074694"/>
            <a:ext cx="7979658" cy="186007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7234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DEE3F75E-817A-C847-A214-919F85AAEE43}"/>
              </a:ext>
            </a:extLst>
          </p:cNvPr>
          <p:cNvGrpSpPr/>
          <p:nvPr/>
        </p:nvGrpSpPr>
        <p:grpSpPr>
          <a:xfrm>
            <a:off x="535692" y="1576791"/>
            <a:ext cx="8072617" cy="5061934"/>
            <a:chOff x="535692" y="1660185"/>
            <a:chExt cx="8072617" cy="5061934"/>
          </a:xfrm>
        </p:grpSpPr>
        <p:pic>
          <p:nvPicPr>
            <p:cNvPr id="4" name="Picture 3">
              <a:extLst>
                <a:ext uri="{FF2B5EF4-FFF2-40B4-BE49-F238E27FC236}">
                  <a16:creationId xmlns:a16="http://schemas.microsoft.com/office/drawing/2014/main" id="{F9F2B42B-FDCA-3A49-AB4D-1683715819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692" y="1660185"/>
              <a:ext cx="1946549" cy="2520000"/>
            </a:xfrm>
            <a:prstGeom prst="rect">
              <a:avLst/>
            </a:prstGeom>
          </p:spPr>
        </p:pic>
        <p:pic>
          <p:nvPicPr>
            <p:cNvPr id="6" name="Picture 5">
              <a:extLst>
                <a:ext uri="{FF2B5EF4-FFF2-40B4-BE49-F238E27FC236}">
                  <a16:creationId xmlns:a16="http://schemas.microsoft.com/office/drawing/2014/main" id="{8A15EB34-70B6-7F4E-A1EB-6C54BF0E85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6985" y="1660185"/>
              <a:ext cx="1942368" cy="2520000"/>
            </a:xfrm>
            <a:prstGeom prst="rect">
              <a:avLst/>
            </a:prstGeom>
          </p:spPr>
        </p:pic>
        <p:pic>
          <p:nvPicPr>
            <p:cNvPr id="11" name="Picture 10">
              <a:extLst>
                <a:ext uri="{FF2B5EF4-FFF2-40B4-BE49-F238E27FC236}">
                  <a16:creationId xmlns:a16="http://schemas.microsoft.com/office/drawing/2014/main" id="{9FD72E87-C56F-F742-8390-A117A7AE484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14097" y="1660185"/>
              <a:ext cx="1949734" cy="2520000"/>
            </a:xfrm>
            <a:prstGeom prst="rect">
              <a:avLst/>
            </a:prstGeom>
          </p:spPr>
        </p:pic>
        <p:pic>
          <p:nvPicPr>
            <p:cNvPr id="13" name="Picture 12">
              <a:extLst>
                <a:ext uri="{FF2B5EF4-FFF2-40B4-BE49-F238E27FC236}">
                  <a16:creationId xmlns:a16="http://schemas.microsoft.com/office/drawing/2014/main" id="{450D1A0D-4CC4-744B-820D-6ED995B9FBC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58575" y="1660185"/>
              <a:ext cx="1949734" cy="2520000"/>
            </a:xfrm>
            <a:prstGeom prst="rect">
              <a:avLst/>
            </a:prstGeom>
          </p:spPr>
        </p:pic>
        <p:grpSp>
          <p:nvGrpSpPr>
            <p:cNvPr id="27" name="Group 26">
              <a:extLst>
                <a:ext uri="{FF2B5EF4-FFF2-40B4-BE49-F238E27FC236}">
                  <a16:creationId xmlns:a16="http://schemas.microsoft.com/office/drawing/2014/main" id="{61539BB5-299A-EB4D-9AEC-5C38293161D8}"/>
                </a:ext>
              </a:extLst>
            </p:cNvPr>
            <p:cNvGrpSpPr/>
            <p:nvPr/>
          </p:nvGrpSpPr>
          <p:grpSpPr>
            <a:xfrm>
              <a:off x="949769" y="2735519"/>
              <a:ext cx="7242871" cy="369332"/>
              <a:chOff x="936078" y="852375"/>
              <a:chExt cx="7242871" cy="369332"/>
            </a:xfrm>
          </p:grpSpPr>
          <p:sp>
            <p:nvSpPr>
              <p:cNvPr id="20" name="TextBox 19">
                <a:extLst>
                  <a:ext uri="{FF2B5EF4-FFF2-40B4-BE49-F238E27FC236}">
                    <a16:creationId xmlns:a16="http://schemas.microsoft.com/office/drawing/2014/main" id="{76CDBC52-F41A-DE4A-8E44-14FB7C1EB843}"/>
                  </a:ext>
                </a:extLst>
              </p:cNvPr>
              <p:cNvSpPr txBox="1"/>
              <p:nvPr/>
            </p:nvSpPr>
            <p:spPr>
              <a:xfrm>
                <a:off x="936078" y="852375"/>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2004</a:t>
                </a:r>
              </a:p>
            </p:txBody>
          </p:sp>
          <p:sp>
            <p:nvSpPr>
              <p:cNvPr id="21" name="TextBox 20">
                <a:extLst>
                  <a:ext uri="{FF2B5EF4-FFF2-40B4-BE49-F238E27FC236}">
                    <a16:creationId xmlns:a16="http://schemas.microsoft.com/office/drawing/2014/main" id="{91B33886-8F63-E541-BD8D-066577271BE7}"/>
                  </a:ext>
                </a:extLst>
              </p:cNvPr>
              <p:cNvSpPr txBox="1"/>
              <p:nvPr/>
            </p:nvSpPr>
            <p:spPr>
              <a:xfrm>
                <a:off x="2977570" y="852375"/>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2006</a:t>
                </a:r>
              </a:p>
            </p:txBody>
          </p:sp>
          <p:sp>
            <p:nvSpPr>
              <p:cNvPr id="22" name="TextBox 21">
                <a:extLst>
                  <a:ext uri="{FF2B5EF4-FFF2-40B4-BE49-F238E27FC236}">
                    <a16:creationId xmlns:a16="http://schemas.microsoft.com/office/drawing/2014/main" id="{3B73EB9F-0811-C340-8009-A451DB0F4B0B}"/>
                  </a:ext>
                </a:extLst>
              </p:cNvPr>
              <p:cNvSpPr txBox="1"/>
              <p:nvPr/>
            </p:nvSpPr>
            <p:spPr>
              <a:xfrm>
                <a:off x="5019062" y="852375"/>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2008</a:t>
                </a:r>
              </a:p>
            </p:txBody>
          </p:sp>
          <p:sp>
            <p:nvSpPr>
              <p:cNvPr id="23" name="TextBox 22">
                <a:extLst>
                  <a:ext uri="{FF2B5EF4-FFF2-40B4-BE49-F238E27FC236}">
                    <a16:creationId xmlns:a16="http://schemas.microsoft.com/office/drawing/2014/main" id="{F8876758-6543-FE49-8F91-D21DFEC88A02}"/>
                  </a:ext>
                </a:extLst>
              </p:cNvPr>
              <p:cNvSpPr txBox="1"/>
              <p:nvPr/>
            </p:nvSpPr>
            <p:spPr>
              <a:xfrm>
                <a:off x="7060554" y="852375"/>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2010</a:t>
                </a:r>
              </a:p>
            </p:txBody>
          </p:sp>
        </p:grpSp>
        <p:pic>
          <p:nvPicPr>
            <p:cNvPr id="15" name="Picture 14">
              <a:extLst>
                <a:ext uri="{FF2B5EF4-FFF2-40B4-BE49-F238E27FC236}">
                  <a16:creationId xmlns:a16="http://schemas.microsoft.com/office/drawing/2014/main" id="{66B219B1-FE41-BE40-AFF8-74BA958071D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6338" y="4202119"/>
              <a:ext cx="1949734" cy="2520000"/>
            </a:xfrm>
            <a:prstGeom prst="rect">
              <a:avLst/>
            </a:prstGeom>
          </p:spPr>
        </p:pic>
        <p:pic>
          <p:nvPicPr>
            <p:cNvPr id="17" name="Picture 16">
              <a:extLst>
                <a:ext uri="{FF2B5EF4-FFF2-40B4-BE49-F238E27FC236}">
                  <a16:creationId xmlns:a16="http://schemas.microsoft.com/office/drawing/2014/main" id="{FC0FF7E6-3E9A-D841-8EF5-81C0DC34F8F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93450" y="4202119"/>
              <a:ext cx="1949734" cy="2520000"/>
            </a:xfrm>
            <a:prstGeom prst="rect">
              <a:avLst/>
            </a:prstGeom>
          </p:spPr>
        </p:pic>
        <p:pic>
          <p:nvPicPr>
            <p:cNvPr id="19" name="Picture 18">
              <a:extLst>
                <a:ext uri="{FF2B5EF4-FFF2-40B4-BE49-F238E27FC236}">
                  <a16:creationId xmlns:a16="http://schemas.microsoft.com/office/drawing/2014/main" id="{40836E8C-67C3-8145-8B48-67C721150F9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7928" y="4202119"/>
              <a:ext cx="1949734" cy="2520000"/>
            </a:xfrm>
            <a:prstGeom prst="rect">
              <a:avLst/>
            </a:prstGeom>
          </p:spPr>
        </p:pic>
        <p:grpSp>
          <p:nvGrpSpPr>
            <p:cNvPr id="28" name="Group 27">
              <a:extLst>
                <a:ext uri="{FF2B5EF4-FFF2-40B4-BE49-F238E27FC236}">
                  <a16:creationId xmlns:a16="http://schemas.microsoft.com/office/drawing/2014/main" id="{F248FDF5-2E9D-6D43-95C5-BAEEE02307FE}"/>
                </a:ext>
              </a:extLst>
            </p:cNvPr>
            <p:cNvGrpSpPr/>
            <p:nvPr/>
          </p:nvGrpSpPr>
          <p:grpSpPr>
            <a:xfrm>
              <a:off x="1972008" y="5277453"/>
              <a:ext cx="5199985" cy="369332"/>
              <a:chOff x="934486" y="3933198"/>
              <a:chExt cx="5199985" cy="369332"/>
            </a:xfrm>
          </p:grpSpPr>
          <p:sp>
            <p:nvSpPr>
              <p:cNvPr id="24" name="TextBox 23">
                <a:extLst>
                  <a:ext uri="{FF2B5EF4-FFF2-40B4-BE49-F238E27FC236}">
                    <a16:creationId xmlns:a16="http://schemas.microsoft.com/office/drawing/2014/main" id="{CF9067F0-575E-AE42-B077-C4B1341E0DB3}"/>
                  </a:ext>
                </a:extLst>
              </p:cNvPr>
              <p:cNvSpPr txBox="1"/>
              <p:nvPr/>
            </p:nvSpPr>
            <p:spPr>
              <a:xfrm>
                <a:off x="934486" y="3933198"/>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2014</a:t>
                </a:r>
              </a:p>
            </p:txBody>
          </p:sp>
          <p:sp>
            <p:nvSpPr>
              <p:cNvPr id="25" name="TextBox 24">
                <a:extLst>
                  <a:ext uri="{FF2B5EF4-FFF2-40B4-BE49-F238E27FC236}">
                    <a16:creationId xmlns:a16="http://schemas.microsoft.com/office/drawing/2014/main" id="{36E862B3-99D2-9E45-A296-2875D7B7104B}"/>
                  </a:ext>
                </a:extLst>
              </p:cNvPr>
              <p:cNvSpPr txBox="1"/>
              <p:nvPr/>
            </p:nvSpPr>
            <p:spPr>
              <a:xfrm>
                <a:off x="2971598" y="3933198"/>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2016</a:t>
                </a:r>
              </a:p>
            </p:txBody>
          </p:sp>
          <p:sp>
            <p:nvSpPr>
              <p:cNvPr id="26" name="TextBox 25">
                <a:extLst>
                  <a:ext uri="{FF2B5EF4-FFF2-40B4-BE49-F238E27FC236}">
                    <a16:creationId xmlns:a16="http://schemas.microsoft.com/office/drawing/2014/main" id="{F917F0A1-1569-8541-A3CB-9F3814999526}"/>
                  </a:ext>
                </a:extLst>
              </p:cNvPr>
              <p:cNvSpPr txBox="1"/>
              <p:nvPr/>
            </p:nvSpPr>
            <p:spPr>
              <a:xfrm>
                <a:off x="5016076" y="3933198"/>
                <a:ext cx="1118395"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2018</a:t>
                </a:r>
              </a:p>
            </p:txBody>
          </p:sp>
        </p:grpSp>
      </p:grp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Overview</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a:t>
            </a:fld>
            <a:endParaRPr lang="en-US" dirty="0"/>
          </a:p>
        </p:txBody>
      </p:sp>
      <p:cxnSp>
        <p:nvCxnSpPr>
          <p:cNvPr id="38" name="Straight Connector 37">
            <a:extLst>
              <a:ext uri="{FF2B5EF4-FFF2-40B4-BE49-F238E27FC236}">
                <a16:creationId xmlns:a16="http://schemas.microsoft.com/office/drawing/2014/main" id="{9D86D795-251C-B14F-AFED-F9B5B3EA9B06}"/>
              </a:ext>
            </a:extLst>
          </p:cNvPr>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E910D8-D7FF-1246-BCF7-7EC3DB11AEB7}"/>
              </a:ext>
            </a:extLst>
          </p:cNvPr>
          <p:cNvSpPr txBox="1"/>
          <p:nvPr/>
        </p:nvSpPr>
        <p:spPr>
          <a:xfrm>
            <a:off x="576695" y="768100"/>
            <a:ext cx="7990610" cy="707886"/>
          </a:xfrm>
          <a:prstGeom prst="rect">
            <a:avLst/>
          </a:prstGeom>
          <a:noFill/>
        </p:spPr>
        <p:txBody>
          <a:bodyPr wrap="square" rtlCol="0">
            <a:spAutoFit/>
          </a:bodyPr>
          <a:lstStyle/>
          <a:p>
            <a:r>
              <a:rPr lang="en-US" sz="2000" b="1" kern="0" dirty="0">
                <a:latin typeface="Arial" panose="020B0604020202020204" pitchFamily="34" charset="0"/>
                <a:cs typeface="Arial" panose="020B0604020202020204" pitchFamily="34" charset="0"/>
              </a:rPr>
              <a:t>JASPAR </a:t>
            </a:r>
            <a:r>
              <a:rPr lang="en-CA" sz="2000" kern="0" dirty="0">
                <a:latin typeface="Arial" panose="020B0604020202020204" pitchFamily="34" charset="0"/>
                <a:cs typeface="Arial" panose="020B0604020202020204" pitchFamily="34" charset="0"/>
              </a:rPr>
              <a:t>is one of the most popular and longest maintained databases of TF binding profiles (&gt;4,000 citations)</a:t>
            </a:r>
            <a:endParaRPr lang="en-US" sz="20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04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New Web Interface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30</a:t>
            </a:fld>
            <a:endParaRPr lang="en-US" dirty="0"/>
          </a:p>
        </p:txBody>
      </p:sp>
      <p:pic>
        <p:nvPicPr>
          <p:cNvPr id="7" name="Picture 6">
            <a:extLst>
              <a:ext uri="{FF2B5EF4-FFF2-40B4-BE49-F238E27FC236}">
                <a16:creationId xmlns:a16="http://schemas.microsoft.com/office/drawing/2014/main" id="{1975B2B2-4106-BC4F-8D62-3C1DF23A7E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80"/>
            <a:ext cx="9144000" cy="5429973"/>
          </a:xfrm>
          <a:prstGeom prst="rect">
            <a:avLst/>
          </a:prstGeom>
        </p:spPr>
      </p:pic>
    </p:spTree>
    <p:extLst>
      <p:ext uri="{BB962C8B-B14F-4D97-AF65-F5344CB8AC3E}">
        <p14:creationId xmlns:p14="http://schemas.microsoft.com/office/powerpoint/2010/main" val="3924434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27212F8-AB3E-2D4D-9C5E-0F15BE5DA6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8"/>
            <a:ext cx="9144000" cy="5429973"/>
          </a:xfrm>
          <a:prstGeom prst="rect">
            <a:avLst/>
          </a:prstGeom>
        </p:spPr>
      </p:pic>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31</a:t>
            </a:fld>
            <a:endParaRPr lang="en-US" dirty="0"/>
          </a:p>
        </p:txBody>
      </p:sp>
      <p:sp>
        <p:nvSpPr>
          <p:cNvPr id="11" name="Rounded Rectangle 10">
            <a:extLst>
              <a:ext uri="{FF2B5EF4-FFF2-40B4-BE49-F238E27FC236}">
                <a16:creationId xmlns:a16="http://schemas.microsoft.com/office/drawing/2014/main" id="{8E6DF551-684E-4248-A419-52E9F5BCDA84}"/>
              </a:ext>
            </a:extLst>
          </p:cNvPr>
          <p:cNvSpPr/>
          <p:nvPr/>
        </p:nvSpPr>
        <p:spPr>
          <a:xfrm>
            <a:off x="8153844" y="1578877"/>
            <a:ext cx="838762" cy="3884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45FA4309-CC11-7542-8673-AA8376461986}"/>
              </a:ext>
            </a:extLst>
          </p:cNvPr>
          <p:cNvSpPr/>
          <p:nvPr/>
        </p:nvSpPr>
        <p:spPr>
          <a:xfrm>
            <a:off x="0" y="1821399"/>
            <a:ext cx="922638" cy="181232"/>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F6F1550-2C80-0448-A49C-C2BD6052B2A4}"/>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New Web Interface</a:t>
            </a:r>
          </a:p>
        </p:txBody>
      </p:sp>
    </p:spTree>
    <p:extLst>
      <p:ext uri="{BB962C8B-B14F-4D97-AF65-F5344CB8AC3E}">
        <p14:creationId xmlns:p14="http://schemas.microsoft.com/office/powerpoint/2010/main" val="1039806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32</a:t>
            </a:fld>
            <a:endParaRPr lang="en-US" dirty="0"/>
          </a:p>
        </p:txBody>
      </p:sp>
      <p:pic>
        <p:nvPicPr>
          <p:cNvPr id="10" name="Picture 9">
            <a:extLst>
              <a:ext uri="{FF2B5EF4-FFF2-40B4-BE49-F238E27FC236}">
                <a16:creationId xmlns:a16="http://schemas.microsoft.com/office/drawing/2014/main" id="{F300280A-AE82-D949-9616-BB2B43C303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6"/>
            <a:ext cx="9144000" cy="5429973"/>
          </a:xfrm>
          <a:prstGeom prst="rect">
            <a:avLst/>
          </a:prstGeom>
        </p:spPr>
      </p:pic>
      <p:sp>
        <p:nvSpPr>
          <p:cNvPr id="6" name="Rounded Rectangle 5">
            <a:extLst>
              <a:ext uri="{FF2B5EF4-FFF2-40B4-BE49-F238E27FC236}">
                <a16:creationId xmlns:a16="http://schemas.microsoft.com/office/drawing/2014/main" id="{609DED11-3D2E-9146-BB90-9176AC915C91}"/>
              </a:ext>
            </a:extLst>
          </p:cNvPr>
          <p:cNvSpPr/>
          <p:nvPr/>
        </p:nvSpPr>
        <p:spPr>
          <a:xfrm>
            <a:off x="7486649" y="4915635"/>
            <a:ext cx="1448803" cy="38848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A376AF-5EE4-6F4E-87E5-297E7A423A1A}"/>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New Web Interface</a:t>
            </a:r>
          </a:p>
        </p:txBody>
      </p:sp>
    </p:spTree>
    <p:extLst>
      <p:ext uri="{BB962C8B-B14F-4D97-AF65-F5344CB8AC3E}">
        <p14:creationId xmlns:p14="http://schemas.microsoft.com/office/powerpoint/2010/main" val="2159131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2319" y="32093"/>
            <a:ext cx="9668638" cy="553998"/>
          </a:xfrm>
          <a:prstGeom prst="rect">
            <a:avLst/>
          </a:prstGeom>
          <a:noFill/>
        </p:spPr>
        <p:txBody>
          <a:bodyPr wrap="square" rtlCol="0">
            <a:spAutoFit/>
          </a:bodyPr>
          <a:lstStyle/>
          <a:p>
            <a:pPr algn="ctr"/>
            <a:r>
              <a:rPr lang="en-US" sz="3000" b="1" kern="0" dirty="0" err="1">
                <a:solidFill>
                  <a:srgbClr val="002060"/>
                </a:solidFill>
                <a:latin typeface="Arial" panose="020B0604020202020204" pitchFamily="34" charset="0"/>
                <a:cs typeface="Arial" panose="020B0604020202020204" pitchFamily="34" charset="0"/>
              </a:rPr>
              <a:t>jaspar.genereg.net</a:t>
            </a:r>
            <a:r>
              <a:rPr lang="en-US" sz="3000" b="1" kern="0" dirty="0">
                <a:solidFill>
                  <a:srgbClr val="002060"/>
                </a:solidFill>
                <a:latin typeface="Arial" panose="020B0604020202020204" pitchFamily="34" charset="0"/>
                <a:cs typeface="Arial" panose="020B0604020202020204" pitchFamily="34" charset="0"/>
              </a:rPr>
              <a:t>/matrix/MA0476.1/</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33</a:t>
            </a:fld>
            <a:endParaRPr lang="en-US" dirty="0"/>
          </a:p>
        </p:txBody>
      </p:sp>
      <p:pic>
        <p:nvPicPr>
          <p:cNvPr id="10" name="Picture 9">
            <a:extLst>
              <a:ext uri="{FF2B5EF4-FFF2-40B4-BE49-F238E27FC236}">
                <a16:creationId xmlns:a16="http://schemas.microsoft.com/office/drawing/2014/main" id="{62AFE2F1-45D4-8648-AEC5-A635486F37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4"/>
            <a:ext cx="9144000" cy="5429973"/>
          </a:xfrm>
          <a:prstGeom prst="rect">
            <a:avLst/>
          </a:prstGeom>
        </p:spPr>
      </p:pic>
    </p:spTree>
    <p:extLst>
      <p:ext uri="{BB962C8B-B14F-4D97-AF65-F5344CB8AC3E}">
        <p14:creationId xmlns:p14="http://schemas.microsoft.com/office/powerpoint/2010/main" val="287973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34</a:t>
            </a:fld>
            <a:endParaRPr lang="en-US" dirty="0"/>
          </a:p>
        </p:txBody>
      </p:sp>
      <p:pic>
        <p:nvPicPr>
          <p:cNvPr id="10" name="Picture 9">
            <a:extLst>
              <a:ext uri="{FF2B5EF4-FFF2-40B4-BE49-F238E27FC236}">
                <a16:creationId xmlns:a16="http://schemas.microsoft.com/office/drawing/2014/main" id="{C622CF99-5D8A-E64D-BCE0-4D27AA987D1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4"/>
            <a:ext cx="9144000" cy="5429973"/>
          </a:xfrm>
          <a:prstGeom prst="rect">
            <a:avLst/>
          </a:prstGeom>
        </p:spPr>
      </p:pic>
      <p:sp>
        <p:nvSpPr>
          <p:cNvPr id="6" name="TextBox 5">
            <a:extLst>
              <a:ext uri="{FF2B5EF4-FFF2-40B4-BE49-F238E27FC236}">
                <a16:creationId xmlns:a16="http://schemas.microsoft.com/office/drawing/2014/main" id="{BE301118-E7E8-7649-A234-98A35E9E8650}"/>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New Web Interface</a:t>
            </a:r>
          </a:p>
        </p:txBody>
      </p:sp>
      <p:sp>
        <p:nvSpPr>
          <p:cNvPr id="9" name="Rounded Rectangle 8">
            <a:extLst>
              <a:ext uri="{FF2B5EF4-FFF2-40B4-BE49-F238E27FC236}">
                <a16:creationId xmlns:a16="http://schemas.microsoft.com/office/drawing/2014/main" id="{3B5A0F70-ED61-AD45-8065-C36D755F6455}"/>
              </a:ext>
            </a:extLst>
          </p:cNvPr>
          <p:cNvSpPr/>
          <p:nvPr/>
        </p:nvSpPr>
        <p:spPr>
          <a:xfrm>
            <a:off x="-1" y="3372623"/>
            <a:ext cx="1110343" cy="20334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7234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C3CCF98-306B-5D47-B272-EAEF9AEC4EDE}"/>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35</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0"/>
            <a:ext cx="7979658" cy="33767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4716379"/>
            <a:ext cx="7979658" cy="12183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683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36</a:t>
            </a:fld>
            <a:endParaRPr lang="en-US" dirty="0"/>
          </a:p>
        </p:txBody>
      </p:sp>
      <p:pic>
        <p:nvPicPr>
          <p:cNvPr id="11" name="Picture 10">
            <a:extLst>
              <a:ext uri="{FF2B5EF4-FFF2-40B4-BE49-F238E27FC236}">
                <a16:creationId xmlns:a16="http://schemas.microsoft.com/office/drawing/2014/main" id="{8D7A14CE-80F0-994A-B8DD-89132D633E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3"/>
            <a:ext cx="9144000" cy="5429973"/>
          </a:xfrm>
          <a:prstGeom prst="rect">
            <a:avLst/>
          </a:prstGeom>
        </p:spPr>
      </p:pic>
    </p:spTree>
    <p:extLst>
      <p:ext uri="{BB962C8B-B14F-4D97-AF65-F5344CB8AC3E}">
        <p14:creationId xmlns:p14="http://schemas.microsoft.com/office/powerpoint/2010/main" val="159073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37</a:t>
            </a:fld>
            <a:endParaRPr lang="en-US" dirty="0"/>
          </a:p>
        </p:txBody>
      </p:sp>
      <p:pic>
        <p:nvPicPr>
          <p:cNvPr id="10" name="Picture 9">
            <a:extLst>
              <a:ext uri="{FF2B5EF4-FFF2-40B4-BE49-F238E27FC236}">
                <a16:creationId xmlns:a16="http://schemas.microsoft.com/office/drawing/2014/main" id="{98EB7676-E4E3-4D4B-97DE-14FD253E3F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2"/>
            <a:ext cx="9144000" cy="5429973"/>
          </a:xfrm>
          <a:prstGeom prst="rect">
            <a:avLst/>
          </a:prstGeom>
        </p:spPr>
      </p:pic>
      <p:sp>
        <p:nvSpPr>
          <p:cNvPr id="12" name="Rounded Rectangle 11">
            <a:extLst>
              <a:ext uri="{FF2B5EF4-FFF2-40B4-BE49-F238E27FC236}">
                <a16:creationId xmlns:a16="http://schemas.microsoft.com/office/drawing/2014/main" id="{14594F7D-5D55-D64D-BA60-48D452456267}"/>
              </a:ext>
            </a:extLst>
          </p:cNvPr>
          <p:cNvSpPr/>
          <p:nvPr/>
        </p:nvSpPr>
        <p:spPr>
          <a:xfrm>
            <a:off x="4956863" y="772271"/>
            <a:ext cx="762511" cy="34091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553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B88BFFD-EB84-9E43-9FB9-1E63BA6A04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70"/>
            <a:ext cx="9144000" cy="5429973"/>
          </a:xfrm>
          <a:prstGeom prst="rect">
            <a:avLst/>
          </a:prstGeom>
        </p:spPr>
      </p:pic>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457950" y="6356351"/>
            <a:ext cx="2057400" cy="365125"/>
          </a:xfrm>
        </p:spPr>
        <p:txBody>
          <a:bodyPr/>
          <a:lstStyle/>
          <a:p>
            <a:fld id="{E99A92E8-C76B-DD44-A378-E71D2AB08EFE}" type="slidenum">
              <a:rPr lang="en-US" smtClean="0"/>
              <a:t>38</a:t>
            </a:fld>
            <a:endParaRPr lang="en-US" dirty="0"/>
          </a:p>
        </p:txBody>
      </p:sp>
      <p:sp>
        <p:nvSpPr>
          <p:cNvPr id="13" name="Rounded Rectangle 12">
            <a:extLst>
              <a:ext uri="{FF2B5EF4-FFF2-40B4-BE49-F238E27FC236}">
                <a16:creationId xmlns:a16="http://schemas.microsoft.com/office/drawing/2014/main" id="{1C31D27F-363F-DF41-9DD5-38A391F5D3BA}"/>
              </a:ext>
            </a:extLst>
          </p:cNvPr>
          <p:cNvSpPr/>
          <p:nvPr/>
        </p:nvSpPr>
        <p:spPr>
          <a:xfrm>
            <a:off x="1181578" y="4115292"/>
            <a:ext cx="527952" cy="17841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Curved Connector 5">
            <a:extLst>
              <a:ext uri="{FF2B5EF4-FFF2-40B4-BE49-F238E27FC236}">
                <a16:creationId xmlns:a16="http://schemas.microsoft.com/office/drawing/2014/main" id="{6295A4BA-B393-D744-A2C6-9442D7BB6DBA}"/>
              </a:ext>
            </a:extLst>
          </p:cNvPr>
          <p:cNvCxnSpPr>
            <a:cxnSpLocks/>
            <a:stCxn id="13" idx="1"/>
          </p:cNvCxnSpPr>
          <p:nvPr/>
        </p:nvCxnSpPr>
        <p:spPr>
          <a:xfrm rot="10800000" flipV="1">
            <a:off x="1181578" y="4204498"/>
            <a:ext cx="12700" cy="483705"/>
          </a:xfrm>
          <a:prstGeom prst="curvedConnector3">
            <a:avLst>
              <a:gd name="adj1" fmla="val 1800000"/>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DED2FC6A-7538-DB4C-8238-A5F8E2491544}"/>
              </a:ext>
            </a:extLst>
          </p:cNvPr>
          <p:cNvCxnSpPr>
            <a:cxnSpLocks/>
            <a:stCxn id="13" idx="1"/>
          </p:cNvCxnSpPr>
          <p:nvPr/>
        </p:nvCxnSpPr>
        <p:spPr>
          <a:xfrm rot="10800000" flipV="1">
            <a:off x="1181578" y="4204499"/>
            <a:ext cx="12700" cy="1020418"/>
          </a:xfrm>
          <a:prstGeom prst="curvedConnector3">
            <a:avLst>
              <a:gd name="adj1" fmla="val 3260874"/>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9A53C8E7-7956-2644-8725-34C228622B75}"/>
              </a:ext>
            </a:extLst>
          </p:cNvPr>
          <p:cNvSpPr/>
          <p:nvPr/>
        </p:nvSpPr>
        <p:spPr>
          <a:xfrm>
            <a:off x="1187927" y="3284365"/>
            <a:ext cx="3013012" cy="18770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0921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457950" y="6356352"/>
            <a:ext cx="1936870" cy="328370"/>
          </a:xfrm>
        </p:spPr>
        <p:txBody>
          <a:bodyPr/>
          <a:lstStyle/>
          <a:p>
            <a:fld id="{E99A92E8-C76B-DD44-A378-E71D2AB08EFE}" type="slidenum">
              <a:rPr lang="en-US" smtClean="0"/>
              <a:t>39</a:t>
            </a:fld>
            <a:endParaRPr lang="en-US" dirty="0"/>
          </a:p>
        </p:txBody>
      </p:sp>
      <p:pic>
        <p:nvPicPr>
          <p:cNvPr id="7" name="Picture 6">
            <a:extLst>
              <a:ext uri="{FF2B5EF4-FFF2-40B4-BE49-F238E27FC236}">
                <a16:creationId xmlns:a16="http://schemas.microsoft.com/office/drawing/2014/main" id="{00C91AF1-C44D-F941-8A78-D0BAF1AA57E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692" y="2294655"/>
            <a:ext cx="8072617" cy="2385225"/>
          </a:xfrm>
          <a:prstGeom prst="rect">
            <a:avLst/>
          </a:prstGeom>
        </p:spPr>
      </p:pic>
      <p:sp>
        <p:nvSpPr>
          <p:cNvPr id="14" name="Rounded Rectangle 13">
            <a:extLst>
              <a:ext uri="{FF2B5EF4-FFF2-40B4-BE49-F238E27FC236}">
                <a16:creationId xmlns:a16="http://schemas.microsoft.com/office/drawing/2014/main" id="{CB36347D-B456-9844-BF5C-C4B934FE3498}"/>
              </a:ext>
            </a:extLst>
          </p:cNvPr>
          <p:cNvSpPr/>
          <p:nvPr/>
        </p:nvSpPr>
        <p:spPr>
          <a:xfrm>
            <a:off x="535692" y="2261242"/>
            <a:ext cx="8072617" cy="75467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198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Overview</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a:t>
            </a:fld>
            <a:endParaRPr lang="en-US" dirty="0"/>
          </a:p>
        </p:txBody>
      </p:sp>
      <p:cxnSp>
        <p:nvCxnSpPr>
          <p:cNvPr id="38" name="Straight Connector 37">
            <a:extLst>
              <a:ext uri="{FF2B5EF4-FFF2-40B4-BE49-F238E27FC236}">
                <a16:creationId xmlns:a16="http://schemas.microsoft.com/office/drawing/2014/main" id="{9D86D795-251C-B14F-AFED-F9B5B3EA9B06}"/>
              </a:ext>
            </a:extLst>
          </p:cNvPr>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8F82516-0F1C-0D41-9947-4F8D6FEE5A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29347" y="2315882"/>
            <a:ext cx="4485307" cy="2342770"/>
          </a:xfrm>
          <a:prstGeom prst="rect">
            <a:avLst/>
          </a:prstGeom>
        </p:spPr>
      </p:pic>
      <p:cxnSp>
        <p:nvCxnSpPr>
          <p:cNvPr id="29" name="Straight Arrow Connector 28">
            <a:extLst>
              <a:ext uri="{FF2B5EF4-FFF2-40B4-BE49-F238E27FC236}">
                <a16:creationId xmlns:a16="http://schemas.microsoft.com/office/drawing/2014/main" id="{DA3F534B-7E69-0543-AD67-8237ABD991CE}"/>
              </a:ext>
            </a:extLst>
          </p:cNvPr>
          <p:cNvCxnSpPr>
            <a:cxnSpLocks/>
          </p:cNvCxnSpPr>
          <p:nvPr/>
        </p:nvCxnSpPr>
        <p:spPr>
          <a:xfrm>
            <a:off x="1606389" y="2110804"/>
            <a:ext cx="1075562" cy="67168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A7B83A-F378-114F-B225-426F98F1AEFA}"/>
              </a:ext>
            </a:extLst>
          </p:cNvPr>
          <p:cNvSpPr txBox="1"/>
          <p:nvPr/>
        </p:nvSpPr>
        <p:spPr>
          <a:xfrm>
            <a:off x="256674" y="1464473"/>
            <a:ext cx="2425277" cy="646331"/>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dirty="0"/>
              <a:t>human, mouse, rat, zebra fish…</a:t>
            </a:r>
          </a:p>
        </p:txBody>
      </p:sp>
      <p:cxnSp>
        <p:nvCxnSpPr>
          <p:cNvPr id="31" name="Straight Arrow Connector 30">
            <a:extLst>
              <a:ext uri="{FF2B5EF4-FFF2-40B4-BE49-F238E27FC236}">
                <a16:creationId xmlns:a16="http://schemas.microsoft.com/office/drawing/2014/main" id="{70F0DAA2-7556-834F-BFE8-EFE4477A928E}"/>
              </a:ext>
            </a:extLst>
          </p:cNvPr>
          <p:cNvCxnSpPr>
            <a:cxnSpLocks/>
          </p:cNvCxnSpPr>
          <p:nvPr/>
        </p:nvCxnSpPr>
        <p:spPr>
          <a:xfrm>
            <a:off x="4543158" y="1850893"/>
            <a:ext cx="0" cy="92997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10B92E-3A40-9449-B36D-85EFFA4DC29E}"/>
              </a:ext>
            </a:extLst>
          </p:cNvPr>
          <p:cNvSpPr txBox="1"/>
          <p:nvPr/>
        </p:nvSpPr>
        <p:spPr>
          <a:xfrm>
            <a:off x="3330519" y="1416582"/>
            <a:ext cx="24252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C. </a:t>
            </a:r>
            <a:r>
              <a:rPr lang="en-US" i="1" dirty="0" err="1"/>
              <a:t>elegans</a:t>
            </a:r>
            <a:endParaRPr lang="en-US" i="1" dirty="0"/>
          </a:p>
        </p:txBody>
      </p:sp>
      <p:cxnSp>
        <p:nvCxnSpPr>
          <p:cNvPr id="33" name="Straight Arrow Connector 32">
            <a:extLst>
              <a:ext uri="{FF2B5EF4-FFF2-40B4-BE49-F238E27FC236}">
                <a16:creationId xmlns:a16="http://schemas.microsoft.com/office/drawing/2014/main" id="{E1F10CC9-7973-F64D-801D-C1FB960064D0}"/>
              </a:ext>
            </a:extLst>
          </p:cNvPr>
          <p:cNvCxnSpPr>
            <a:cxnSpLocks/>
          </p:cNvCxnSpPr>
          <p:nvPr/>
        </p:nvCxnSpPr>
        <p:spPr>
          <a:xfrm flipH="1">
            <a:off x="6469213" y="2110804"/>
            <a:ext cx="573271" cy="67006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7894CE6-4E09-624D-A8FF-26AFBA76565D}"/>
              </a:ext>
            </a:extLst>
          </p:cNvPr>
          <p:cNvSpPr txBox="1"/>
          <p:nvPr/>
        </p:nvSpPr>
        <p:spPr>
          <a:xfrm>
            <a:off x="6090073" y="1741472"/>
            <a:ext cx="24252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Drosophila</a:t>
            </a:r>
          </a:p>
        </p:txBody>
      </p:sp>
      <p:cxnSp>
        <p:nvCxnSpPr>
          <p:cNvPr id="35" name="Straight Arrow Connector 34">
            <a:extLst>
              <a:ext uri="{FF2B5EF4-FFF2-40B4-BE49-F238E27FC236}">
                <a16:creationId xmlns:a16="http://schemas.microsoft.com/office/drawing/2014/main" id="{A607843F-D9AF-BD47-A699-41A004816485}"/>
              </a:ext>
            </a:extLst>
          </p:cNvPr>
          <p:cNvCxnSpPr>
            <a:cxnSpLocks/>
          </p:cNvCxnSpPr>
          <p:nvPr/>
        </p:nvCxnSpPr>
        <p:spPr>
          <a:xfrm flipV="1">
            <a:off x="2144170" y="4426115"/>
            <a:ext cx="865818" cy="87523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F851E9-1309-E740-A50A-A0D62AC4C95E}"/>
              </a:ext>
            </a:extLst>
          </p:cNvPr>
          <p:cNvSpPr txBox="1"/>
          <p:nvPr/>
        </p:nvSpPr>
        <p:spPr>
          <a:xfrm>
            <a:off x="899638" y="5290651"/>
            <a:ext cx="24252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i="1" dirty="0"/>
              <a:t>Arabidopsis</a:t>
            </a:r>
          </a:p>
        </p:txBody>
      </p:sp>
      <p:cxnSp>
        <p:nvCxnSpPr>
          <p:cNvPr id="40" name="Straight Arrow Connector 39">
            <a:extLst>
              <a:ext uri="{FF2B5EF4-FFF2-40B4-BE49-F238E27FC236}">
                <a16:creationId xmlns:a16="http://schemas.microsoft.com/office/drawing/2014/main" id="{C441AE74-6E8D-1143-88EE-686888C365B1}"/>
              </a:ext>
            </a:extLst>
          </p:cNvPr>
          <p:cNvCxnSpPr>
            <a:cxnSpLocks/>
          </p:cNvCxnSpPr>
          <p:nvPr/>
        </p:nvCxnSpPr>
        <p:spPr>
          <a:xfrm flipV="1">
            <a:off x="4569447" y="4537037"/>
            <a:ext cx="0" cy="7536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FDB216B-3180-A24F-899A-ADD9EB0B2783}"/>
              </a:ext>
            </a:extLst>
          </p:cNvPr>
          <p:cNvSpPr txBox="1"/>
          <p:nvPr/>
        </p:nvSpPr>
        <p:spPr>
          <a:xfrm>
            <a:off x="3356808" y="5290651"/>
            <a:ext cx="24252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dirty="0"/>
              <a:t>yeast</a:t>
            </a:r>
          </a:p>
        </p:txBody>
      </p:sp>
    </p:spTree>
    <p:extLst>
      <p:ext uri="{BB962C8B-B14F-4D97-AF65-F5344CB8AC3E}">
        <p14:creationId xmlns:p14="http://schemas.microsoft.com/office/powerpoint/2010/main" val="297410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457950" y="6356351"/>
            <a:ext cx="2057400" cy="365125"/>
          </a:xfrm>
        </p:spPr>
        <p:txBody>
          <a:bodyPr/>
          <a:lstStyle/>
          <a:p>
            <a:fld id="{E99A92E8-C76B-DD44-A378-E71D2AB08EFE}" type="slidenum">
              <a:rPr lang="en-US" smtClean="0"/>
              <a:t>40</a:t>
            </a:fld>
            <a:endParaRPr lang="en-US" dirty="0"/>
          </a:p>
        </p:txBody>
      </p:sp>
      <p:pic>
        <p:nvPicPr>
          <p:cNvPr id="14" name="Picture 13">
            <a:extLst>
              <a:ext uri="{FF2B5EF4-FFF2-40B4-BE49-F238E27FC236}">
                <a16:creationId xmlns:a16="http://schemas.microsoft.com/office/drawing/2014/main" id="{DD5AA70A-C909-1143-A29C-5793BFDA9B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72269"/>
            <a:ext cx="9144000" cy="5429973"/>
          </a:xfrm>
          <a:prstGeom prst="rect">
            <a:avLst/>
          </a:prstGeom>
        </p:spPr>
      </p:pic>
      <p:sp>
        <p:nvSpPr>
          <p:cNvPr id="15" name="Rounded Rectangle 14">
            <a:extLst>
              <a:ext uri="{FF2B5EF4-FFF2-40B4-BE49-F238E27FC236}">
                <a16:creationId xmlns:a16="http://schemas.microsoft.com/office/drawing/2014/main" id="{32DA1ABA-2DA7-8B45-BC6D-A71D2BC55FFE}"/>
              </a:ext>
            </a:extLst>
          </p:cNvPr>
          <p:cNvSpPr/>
          <p:nvPr/>
        </p:nvSpPr>
        <p:spPr>
          <a:xfrm>
            <a:off x="8099675" y="2696080"/>
            <a:ext cx="572886" cy="30991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0B8B476-2765-D64C-873D-4EB772D099D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5699" y="3121985"/>
            <a:ext cx="8332602" cy="1207625"/>
          </a:xfrm>
          <a:prstGeom prst="rect">
            <a:avLst/>
          </a:prstGeom>
          <a:ln w="38100">
            <a:solidFill>
              <a:srgbClr val="C00000"/>
            </a:solidFill>
          </a:ln>
        </p:spPr>
      </p:pic>
    </p:spTree>
    <p:extLst>
      <p:ext uri="{BB962C8B-B14F-4D97-AF65-F5344CB8AC3E}">
        <p14:creationId xmlns:p14="http://schemas.microsoft.com/office/powerpoint/2010/main" val="4111398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RESTful API</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a:xfrm>
            <a:off x="6457950" y="6356351"/>
            <a:ext cx="2057400" cy="365125"/>
          </a:xfrm>
        </p:spPr>
        <p:txBody>
          <a:bodyPr/>
          <a:lstStyle/>
          <a:p>
            <a:fld id="{E99A92E8-C76B-DD44-A378-E71D2AB08EFE}" type="slidenum">
              <a:rPr lang="en-US" smtClean="0"/>
              <a:t>41</a:t>
            </a:fld>
            <a:endParaRPr lang="en-US" dirty="0"/>
          </a:p>
        </p:txBody>
      </p:sp>
      <p:pic>
        <p:nvPicPr>
          <p:cNvPr id="11" name="Picture 10">
            <a:extLst>
              <a:ext uri="{FF2B5EF4-FFF2-40B4-BE49-F238E27FC236}">
                <a16:creationId xmlns:a16="http://schemas.microsoft.com/office/drawing/2014/main" id="{60EA958D-1949-624F-BCBC-D574930CCF06}"/>
              </a:ext>
            </a:extLst>
          </p:cNvPr>
          <p:cNvPicPr>
            <a:picLocks noChangeAspect="1"/>
          </p:cNvPicPr>
          <p:nvPr/>
        </p:nvPicPr>
        <p:blipFill>
          <a:blip r:embed="rId3"/>
          <a:stretch>
            <a:fillRect/>
          </a:stretch>
        </p:blipFill>
        <p:spPr>
          <a:xfrm>
            <a:off x="535692" y="964611"/>
            <a:ext cx="8072502" cy="5045314"/>
          </a:xfrm>
          <a:prstGeom prst="rect">
            <a:avLst/>
          </a:prstGeom>
        </p:spPr>
      </p:pic>
    </p:spTree>
    <p:extLst>
      <p:ext uri="{BB962C8B-B14F-4D97-AF65-F5344CB8AC3E}">
        <p14:creationId xmlns:p14="http://schemas.microsoft.com/office/powerpoint/2010/main" val="543585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F4FD299-F5F9-024E-AD23-21E0F756D26B}"/>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42</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0"/>
            <a:ext cx="7979658" cy="389013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5229726"/>
            <a:ext cx="7979658" cy="70504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78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Perspectives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43</a:t>
            </a:fld>
            <a:endParaRPr lang="en-US"/>
          </a:p>
        </p:txBody>
      </p:sp>
      <p:sp>
        <p:nvSpPr>
          <p:cNvPr id="5" name="TextBox 4">
            <a:extLst>
              <a:ext uri="{FF2B5EF4-FFF2-40B4-BE49-F238E27FC236}">
                <a16:creationId xmlns:a16="http://schemas.microsoft.com/office/drawing/2014/main" id="{AC7F382B-9DD5-A446-B292-AED6B9E654C8}"/>
              </a:ext>
            </a:extLst>
          </p:cNvPr>
          <p:cNvSpPr txBox="1"/>
          <p:nvPr/>
        </p:nvSpPr>
        <p:spPr>
          <a:xfrm>
            <a:off x="576695" y="768100"/>
            <a:ext cx="7990610" cy="3785652"/>
          </a:xfrm>
          <a:prstGeom prst="rect">
            <a:avLst/>
          </a:prstGeom>
          <a:noFill/>
        </p:spPr>
        <p:txBody>
          <a:bodyPr wrap="square" rtlCol="0">
            <a:spAutoFit/>
          </a:bodyPr>
          <a:lstStyle/>
          <a:p>
            <a:pPr marL="342900" indent="-342900">
              <a:buFont typeface="Arial" panose="020B0604020202020204" pitchFamily="34" charset="0"/>
              <a:buChar char="•"/>
            </a:pPr>
            <a:r>
              <a:rPr lang="en-US" sz="2000" kern="0" dirty="0">
                <a:latin typeface="Arial" panose="020B0604020202020204" pitchFamily="34" charset="0"/>
                <a:cs typeface="Arial" panose="020B0604020202020204" pitchFamily="34" charset="0"/>
              </a:rPr>
              <a:t>JASPAR beta (contains profiles/functionalities to be added to the next release)</a:t>
            </a:r>
          </a:p>
          <a:p>
            <a:pPr marL="342900" indent="-342900">
              <a:buFont typeface="Arial" panose="020B0604020202020204" pitchFamily="34" charset="0"/>
              <a:buChar char="•"/>
            </a:pPr>
            <a:endParaRPr lang="en-US" sz="2000"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kern="0" dirty="0">
                <a:latin typeface="Arial" panose="020B0604020202020204" pitchFamily="34" charset="0"/>
                <a:cs typeface="Arial" panose="020B0604020202020204" pitchFamily="34" charset="0"/>
              </a:rPr>
              <a:t>Validation section (contains profiles that we failed to validate through literature support)</a:t>
            </a:r>
          </a:p>
          <a:p>
            <a:pPr marL="342900" indent="-342900">
              <a:buFont typeface="Arial" panose="020B0604020202020204" pitchFamily="34" charset="0"/>
              <a:buChar char="•"/>
            </a:pPr>
            <a:endParaRPr lang="en-US" sz="2000"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kern="0" dirty="0">
                <a:latin typeface="Arial" panose="020B0604020202020204" pitchFamily="34" charset="0"/>
                <a:cs typeface="Arial" panose="020B0604020202020204" pitchFamily="34" charset="0"/>
              </a:rPr>
              <a:t>Genome tracks at user’s request?</a:t>
            </a:r>
          </a:p>
          <a:p>
            <a:pPr marL="342900" indent="-342900">
              <a:buFont typeface="Arial" panose="020B0604020202020204" pitchFamily="34" charset="0"/>
              <a:buChar char="•"/>
            </a:pPr>
            <a:endParaRPr lang="en-US" sz="2000"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kern="0" dirty="0">
                <a:latin typeface="Arial" panose="020B0604020202020204" pitchFamily="34" charset="0"/>
                <a:cs typeface="Arial" panose="020B0604020202020204" pitchFamily="34" charset="0"/>
              </a:rPr>
              <a:t>While we are close to profile every human TF (except for zinc fingers), we don’t have an estimate on the % of covered binding modes, heterodimers, etc.</a:t>
            </a:r>
          </a:p>
          <a:p>
            <a:pPr marL="342900" indent="-342900">
              <a:buFont typeface="Arial" panose="020B0604020202020204" pitchFamily="34" charset="0"/>
              <a:buChar char="•"/>
            </a:pPr>
            <a:endParaRPr lang="en-US" sz="2000"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685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2BE3C9-B13B-1943-9A0B-9D0F191BC05A}"/>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44</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0"/>
            <a:ext cx="7979658" cy="449371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001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MANTA2</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45</a:t>
            </a:fld>
            <a:endParaRPr lang="en-US" dirty="0"/>
          </a:p>
        </p:txBody>
      </p:sp>
      <p:pic>
        <p:nvPicPr>
          <p:cNvPr id="7" name="Picture 6">
            <a:extLst>
              <a:ext uri="{FF2B5EF4-FFF2-40B4-BE49-F238E27FC236}">
                <a16:creationId xmlns:a16="http://schemas.microsoft.com/office/drawing/2014/main" id="{FED77D39-1227-394D-B92C-BD0372791257}"/>
              </a:ext>
            </a:extLst>
          </p:cNvPr>
          <p:cNvPicPr/>
          <p:nvPr/>
        </p:nvPicPr>
        <p:blipFill>
          <a:blip r:embed="rId3" cstate="screen">
            <a:extLst>
              <a:ext uri="{28A0092B-C50C-407E-A947-70E740481C1C}">
                <a14:useLocalDpi xmlns:a14="http://schemas.microsoft.com/office/drawing/2010/main"/>
              </a:ext>
            </a:extLst>
          </a:blip>
          <a:stretch>
            <a:fillRect/>
          </a:stretch>
        </p:blipFill>
        <p:spPr>
          <a:xfrm>
            <a:off x="1739900" y="1243388"/>
            <a:ext cx="5664200" cy="4927600"/>
          </a:xfrm>
          <a:prstGeom prst="rect">
            <a:avLst/>
          </a:prstGeom>
        </p:spPr>
      </p:pic>
    </p:spTree>
    <p:extLst>
      <p:ext uri="{BB962C8B-B14F-4D97-AF65-F5344CB8AC3E}">
        <p14:creationId xmlns:p14="http://schemas.microsoft.com/office/powerpoint/2010/main" val="2975945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MANTA2</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46</a:t>
            </a:fld>
            <a:endParaRPr lang="en-US" dirty="0"/>
          </a:p>
        </p:txBody>
      </p:sp>
      <p:pic>
        <p:nvPicPr>
          <p:cNvPr id="6" name="Picture 5">
            <a:extLst>
              <a:ext uri="{FF2B5EF4-FFF2-40B4-BE49-F238E27FC236}">
                <a16:creationId xmlns:a16="http://schemas.microsoft.com/office/drawing/2014/main" id="{24D1E461-D8D6-6F48-9BC8-65C329F01A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66493"/>
            <a:ext cx="9144000" cy="5441548"/>
          </a:xfrm>
          <a:prstGeom prst="rect">
            <a:avLst/>
          </a:prstGeom>
        </p:spPr>
      </p:pic>
    </p:spTree>
    <p:extLst>
      <p:ext uri="{BB962C8B-B14F-4D97-AF65-F5344CB8AC3E}">
        <p14:creationId xmlns:p14="http://schemas.microsoft.com/office/powerpoint/2010/main" val="2749694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err="1">
                <a:solidFill>
                  <a:srgbClr val="002060"/>
                </a:solidFill>
                <a:latin typeface="Arial" panose="020B0604020202020204" pitchFamily="34" charset="0"/>
                <a:cs typeface="Arial" panose="020B0604020202020204" pitchFamily="34" charset="0"/>
              </a:rPr>
              <a:t>github.com</a:t>
            </a:r>
            <a:r>
              <a:rPr lang="en-US" sz="3000" b="1" kern="0" dirty="0">
                <a:solidFill>
                  <a:srgbClr val="002060"/>
                </a:solidFill>
                <a:latin typeface="Arial" panose="020B0604020202020204" pitchFamily="34" charset="0"/>
                <a:cs typeface="Arial" panose="020B0604020202020204" pitchFamily="34" charset="0"/>
              </a:rPr>
              <a:t>/</a:t>
            </a:r>
            <a:r>
              <a:rPr lang="en-US" sz="3000" b="1" kern="0" dirty="0" err="1">
                <a:solidFill>
                  <a:srgbClr val="002060"/>
                </a:solidFill>
                <a:latin typeface="Arial" panose="020B0604020202020204" pitchFamily="34" charset="0"/>
                <a:cs typeface="Arial" panose="020B0604020202020204" pitchFamily="34" charset="0"/>
              </a:rPr>
              <a:t>wassermanlab</a:t>
            </a:r>
            <a:r>
              <a:rPr lang="en-US" sz="3000" b="1" kern="0" dirty="0">
                <a:solidFill>
                  <a:srgbClr val="002060"/>
                </a:solidFill>
                <a:latin typeface="Arial" panose="020B0604020202020204" pitchFamily="34" charset="0"/>
                <a:cs typeface="Arial" panose="020B0604020202020204" pitchFamily="34" charset="0"/>
              </a:rPr>
              <a:t>/MANTA2</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47</a:t>
            </a:fld>
            <a:endParaRPr lang="en-US" dirty="0"/>
          </a:p>
        </p:txBody>
      </p:sp>
      <p:pic>
        <p:nvPicPr>
          <p:cNvPr id="10" name="Picture 9">
            <a:extLst>
              <a:ext uri="{FF2B5EF4-FFF2-40B4-BE49-F238E27FC236}">
                <a16:creationId xmlns:a16="http://schemas.microsoft.com/office/drawing/2014/main" id="{2172CB91-F51D-3049-9312-C206488F6CB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66493"/>
            <a:ext cx="9144000" cy="5441548"/>
          </a:xfrm>
          <a:prstGeom prst="rect">
            <a:avLst/>
          </a:prstGeom>
        </p:spPr>
      </p:pic>
    </p:spTree>
    <p:extLst>
      <p:ext uri="{BB962C8B-B14F-4D97-AF65-F5344CB8AC3E}">
        <p14:creationId xmlns:p14="http://schemas.microsoft.com/office/powerpoint/2010/main" val="461501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The JASPAR Consortium</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48</a:t>
            </a:fld>
            <a:endParaRPr lang="en-US"/>
          </a:p>
        </p:txBody>
      </p:sp>
      <p:pic>
        <p:nvPicPr>
          <p:cNvPr id="7" name="Picture 6">
            <a:extLst>
              <a:ext uri="{FF2B5EF4-FFF2-40B4-BE49-F238E27FC236}">
                <a16:creationId xmlns:a16="http://schemas.microsoft.com/office/drawing/2014/main" id="{1D2D1FB8-23AC-9443-84F2-50D4DA4AC0BA}"/>
              </a:ext>
            </a:extLst>
          </p:cNvPr>
          <p:cNvPicPr>
            <a:picLocks noChangeAspect="1"/>
          </p:cNvPicPr>
          <p:nvPr/>
        </p:nvPicPr>
        <p:blipFill>
          <a:blip r:embed="rId3">
            <a:lum/>
            <a:alphaModFix/>
          </a:blip>
          <a:srcRect/>
          <a:stretch>
            <a:fillRect/>
          </a:stretch>
        </p:blipFill>
        <p:spPr>
          <a:xfrm>
            <a:off x="535692" y="872455"/>
            <a:ext cx="8074072" cy="5229625"/>
          </a:xfrm>
          <a:prstGeom prst="rect">
            <a:avLst/>
          </a:prstGeom>
          <a:noFill/>
          <a:ln>
            <a:noFill/>
          </a:ln>
        </p:spPr>
      </p:pic>
      <p:sp>
        <p:nvSpPr>
          <p:cNvPr id="12" name="Rounded Rectangle 11">
            <a:extLst>
              <a:ext uri="{FF2B5EF4-FFF2-40B4-BE49-F238E27FC236}">
                <a16:creationId xmlns:a16="http://schemas.microsoft.com/office/drawing/2014/main" id="{76F7238C-C955-524F-A351-858C54C07A34}"/>
              </a:ext>
            </a:extLst>
          </p:cNvPr>
          <p:cNvSpPr/>
          <p:nvPr/>
        </p:nvSpPr>
        <p:spPr>
          <a:xfrm>
            <a:off x="659725" y="1930073"/>
            <a:ext cx="2190692" cy="26769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7356CFC-4898-334F-AEFA-C774524D50CF}"/>
              </a:ext>
            </a:extLst>
          </p:cNvPr>
          <p:cNvSpPr/>
          <p:nvPr/>
        </p:nvSpPr>
        <p:spPr>
          <a:xfrm>
            <a:off x="3965944" y="1619110"/>
            <a:ext cx="2371060" cy="222590"/>
          </a:xfrm>
          <a:prstGeom prst="rect">
            <a:avLst/>
          </a:prstGeom>
          <a:solidFill>
            <a:schemeClr val="bg1">
              <a:lumMod val="8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F2D457-C2D0-3A44-9015-586DC65F4FBE}"/>
              </a:ext>
            </a:extLst>
          </p:cNvPr>
          <p:cNvSpPr txBox="1"/>
          <p:nvPr/>
        </p:nvSpPr>
        <p:spPr>
          <a:xfrm>
            <a:off x="3905371" y="1540881"/>
            <a:ext cx="1953868" cy="369332"/>
          </a:xfrm>
          <a:prstGeom prst="rect">
            <a:avLst/>
          </a:prstGeom>
          <a:noFill/>
        </p:spPr>
        <p:txBody>
          <a:bodyPr wrap="none" rtlCol="0">
            <a:spAutoFit/>
          </a:bodyPr>
          <a:lstStyle/>
          <a:p>
            <a:r>
              <a:rPr lang="en-US" dirty="0"/>
              <a:t>Anthony </a:t>
            </a:r>
            <a:r>
              <a:rPr lang="en-US" dirty="0" err="1"/>
              <a:t>Mathelier</a:t>
            </a:r>
            <a:endParaRPr lang="en-US" dirty="0"/>
          </a:p>
        </p:txBody>
      </p:sp>
      <p:sp>
        <p:nvSpPr>
          <p:cNvPr id="13" name="Rounded Rectangle 12">
            <a:extLst>
              <a:ext uri="{FF2B5EF4-FFF2-40B4-BE49-F238E27FC236}">
                <a16:creationId xmlns:a16="http://schemas.microsoft.com/office/drawing/2014/main" id="{F5300306-3BAA-A44B-BACA-8724C65F9E51}"/>
              </a:ext>
            </a:extLst>
          </p:cNvPr>
          <p:cNvSpPr/>
          <p:nvPr/>
        </p:nvSpPr>
        <p:spPr>
          <a:xfrm>
            <a:off x="3938029" y="2037348"/>
            <a:ext cx="2409761" cy="48823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5031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Acknowledgements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49</a:t>
            </a:fld>
            <a:endParaRPr lang="en-US"/>
          </a:p>
        </p:txBody>
      </p:sp>
      <p:sp>
        <p:nvSpPr>
          <p:cNvPr id="6" name="TextBox 5">
            <a:extLst>
              <a:ext uri="{FF2B5EF4-FFF2-40B4-BE49-F238E27FC236}">
                <a16:creationId xmlns:a16="http://schemas.microsoft.com/office/drawing/2014/main" id="{4AE1302C-297E-DD43-97E3-04A0F29B2F41}"/>
              </a:ext>
            </a:extLst>
          </p:cNvPr>
          <p:cNvSpPr txBox="1"/>
          <p:nvPr/>
        </p:nvSpPr>
        <p:spPr>
          <a:xfrm>
            <a:off x="535692" y="1625219"/>
            <a:ext cx="8072617" cy="3724096"/>
          </a:xfrm>
          <a:prstGeom prst="rect">
            <a:avLst/>
          </a:prstGeom>
          <a:noFill/>
        </p:spPr>
        <p:txBody>
          <a:bodyPr wrap="square" rtlCol="0">
            <a:spAutoFit/>
          </a:bodyPr>
          <a:lstStyle/>
          <a:p>
            <a:pPr algn="ctr"/>
            <a:r>
              <a:rPr lang="en-CA" dirty="0">
                <a:latin typeface="Arial" panose="020B0604020202020204" pitchFamily="34" charset="0"/>
                <a:cs typeface="Arial" panose="020B0604020202020204" pitchFamily="34" charset="0"/>
              </a:rPr>
              <a:t>Funds from Genome Canada and the CIHR (</a:t>
            </a:r>
            <a:r>
              <a:rPr lang="en-CA" dirty="0" err="1">
                <a:latin typeface="Arial" panose="020B0604020202020204" pitchFamily="34" charset="0"/>
                <a:cs typeface="Arial" panose="020B0604020202020204" pitchFamily="34" charset="0"/>
              </a:rPr>
              <a:t>OnTarget</a:t>
            </a:r>
            <a:r>
              <a:rPr lang="en-CA" dirty="0">
                <a:latin typeface="Arial" panose="020B0604020202020204" pitchFamily="34" charset="0"/>
                <a:cs typeface="Arial" panose="020B0604020202020204" pitchFamily="34" charset="0"/>
              </a:rPr>
              <a:t> grants 255ONT and BOP-149430) and the Weston Brain Institute (20R74681)</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CA" dirty="0" err="1">
                <a:latin typeface="Arial" panose="020B0604020202020204" pitchFamily="34" charset="0"/>
                <a:cs typeface="Arial" panose="020B0604020202020204" pitchFamily="34" charset="0"/>
              </a:rPr>
              <a:t>WestGrid</a:t>
            </a:r>
            <a:r>
              <a:rPr lang="en-CA" dirty="0">
                <a:latin typeface="Arial" panose="020B0604020202020204" pitchFamily="34" charset="0"/>
                <a:cs typeface="Arial" panose="020B0604020202020204" pitchFamily="34" charset="0"/>
              </a:rPr>
              <a:t> (</a:t>
            </a:r>
            <a:r>
              <a:rPr lang="en-CA" dirty="0">
                <a:latin typeface="Arial" panose="020B0604020202020204" pitchFamily="34" charset="0"/>
                <a:cs typeface="Arial" panose="020B0604020202020204" pitchFamily="34" charset="0"/>
                <a:hlinkClick r:id="rId3"/>
              </a:rPr>
              <a:t>www.westgrid.ca</a:t>
            </a:r>
            <a:r>
              <a:rPr lang="en-CA" dirty="0">
                <a:latin typeface="Arial" panose="020B0604020202020204" pitchFamily="34" charset="0"/>
                <a:cs typeface="Arial" panose="020B0604020202020204" pitchFamily="34" charset="0"/>
              </a:rPr>
              <a:t>) and Compute Canada (</a:t>
            </a:r>
            <a:r>
              <a:rPr lang="en-CA" dirty="0">
                <a:latin typeface="Arial" panose="020B0604020202020204" pitchFamily="34" charset="0"/>
                <a:cs typeface="Arial" panose="020B0604020202020204" pitchFamily="34" charset="0"/>
                <a:hlinkClick r:id="rId4"/>
              </a:rPr>
              <a:t>www.computecanada.ca</a:t>
            </a:r>
            <a:r>
              <a:rPr lang="en-CA" dirty="0">
                <a:latin typeface="Arial" panose="020B0604020202020204" pitchFamily="34" charset="0"/>
                <a:cs typeface="Arial" panose="020B0604020202020204" pitchFamily="34" charset="0"/>
              </a:rPr>
              <a:t>) support for genome tracks</a:t>
            </a:r>
          </a:p>
          <a:p>
            <a:pPr algn="ctr"/>
            <a:endParaRPr lang="en-CA" dirty="0">
              <a:latin typeface="Arial" panose="020B0604020202020204" pitchFamily="34" charset="0"/>
              <a:cs typeface="Arial" panose="020B0604020202020204" pitchFamily="34" charset="0"/>
            </a:endParaRPr>
          </a:p>
          <a:p>
            <a:pPr algn="ctr"/>
            <a:endParaRPr lang="en-CA" dirty="0">
              <a:latin typeface="Arial" panose="020B0604020202020204" pitchFamily="34" charset="0"/>
              <a:cs typeface="Arial" panose="020B0604020202020204" pitchFamily="34" charset="0"/>
            </a:endParaRPr>
          </a:p>
          <a:p>
            <a:pPr algn="ctr"/>
            <a:endParaRPr lang="en-CA" dirty="0">
              <a:latin typeface="Arial" panose="020B0604020202020204" pitchFamily="34" charset="0"/>
              <a:cs typeface="Arial" panose="020B0604020202020204" pitchFamily="34" charset="0"/>
            </a:endParaRPr>
          </a:p>
          <a:p>
            <a:pPr algn="ctr"/>
            <a:r>
              <a:rPr lang="en-US" b="1" dirty="0">
                <a:latin typeface="Arial" charset="0"/>
                <a:ea typeface="Arial" charset="0"/>
                <a:cs typeface="Arial" charset="0"/>
              </a:rPr>
              <a:t>Special thanks to the scientific community for performing the experiments and for publicly releasing the data</a:t>
            </a:r>
          </a:p>
          <a:p>
            <a:pPr algn="ctr"/>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1671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Overview</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5</a:t>
            </a:fld>
            <a:endParaRPr lang="en-US"/>
          </a:p>
        </p:txBody>
      </p:sp>
      <p:sp>
        <p:nvSpPr>
          <p:cNvPr id="22" name="Rectangle 1">
            <a:extLst>
              <a:ext uri="{FF2B5EF4-FFF2-40B4-BE49-F238E27FC236}">
                <a16:creationId xmlns:a16="http://schemas.microsoft.com/office/drawing/2014/main" id="{AB7FBCAD-87E2-A746-9B6B-09DAC9CB28CF}"/>
              </a:ext>
            </a:extLst>
          </p:cNvPr>
          <p:cNvSpPr>
            <a:spLocks noChangeArrowheads="1"/>
          </p:cNvSpPr>
          <p:nvPr/>
        </p:nvSpPr>
        <p:spPr bwMode="auto">
          <a:xfrm>
            <a:off x="2225675" y="1770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86" name="Group 85">
            <a:extLst>
              <a:ext uri="{FF2B5EF4-FFF2-40B4-BE49-F238E27FC236}">
                <a16:creationId xmlns:a16="http://schemas.microsoft.com/office/drawing/2014/main" id="{C01039EF-A681-D04D-AADF-33A6820D87EB}"/>
              </a:ext>
            </a:extLst>
          </p:cNvPr>
          <p:cNvGrpSpPr/>
          <p:nvPr/>
        </p:nvGrpSpPr>
        <p:grpSpPr>
          <a:xfrm>
            <a:off x="1260045" y="868465"/>
            <a:ext cx="6901718" cy="5568097"/>
            <a:chOff x="1260045" y="868465"/>
            <a:chExt cx="6901718" cy="5568097"/>
          </a:xfrm>
        </p:grpSpPr>
        <p:sp>
          <p:nvSpPr>
            <p:cNvPr id="17" name="TextBox 16">
              <a:extLst>
                <a:ext uri="{FF2B5EF4-FFF2-40B4-BE49-F238E27FC236}">
                  <a16:creationId xmlns:a16="http://schemas.microsoft.com/office/drawing/2014/main" id="{739232F8-8141-6849-9C31-95B4140A8070}"/>
                </a:ext>
              </a:extLst>
            </p:cNvPr>
            <p:cNvSpPr txBox="1"/>
            <p:nvPr/>
          </p:nvSpPr>
          <p:spPr>
            <a:xfrm>
              <a:off x="3353200" y="2286692"/>
              <a:ext cx="2437601" cy="1384995"/>
            </a:xfrm>
            <a:prstGeom prst="rect">
              <a:avLst/>
            </a:prstGeom>
            <a:noFill/>
          </p:spPr>
          <p:txBody>
            <a:bodyPr wrap="square" rtlCol="0">
              <a:spAutoFit/>
            </a:bodyPr>
            <a:lstStyle/>
            <a:p>
              <a:pPr algn="ctr"/>
              <a:r>
                <a:rPr lang="en-CA" sz="1200" dirty="0">
                  <a:latin typeface="Courier" pitchFamily="2" charset="0"/>
                </a:rPr>
                <a:t>…</a:t>
              </a:r>
              <a:r>
                <a:rPr lang="en-CA" sz="1200" dirty="0" err="1">
                  <a:latin typeface="Courier" pitchFamily="2" charset="0"/>
                </a:rPr>
                <a:t>attaa</a:t>
              </a:r>
              <a:r>
                <a:rPr lang="en-CA" sz="1200" b="1" dirty="0" err="1">
                  <a:solidFill>
                    <a:srgbClr val="C00000"/>
                  </a:solidFill>
                  <a:latin typeface="Courier" pitchFamily="2" charset="0"/>
                </a:rPr>
                <a:t>AACCACATGT</a:t>
              </a:r>
              <a:r>
                <a:rPr lang="en-CA" sz="1200" dirty="0" err="1">
                  <a:latin typeface="Courier" pitchFamily="2" charset="0"/>
                </a:rPr>
                <a:t>acgat</a:t>
              </a:r>
              <a:r>
                <a:rPr lang="en-CA" sz="1200" dirty="0">
                  <a:latin typeface="Courier" pitchFamily="2" charset="0"/>
                </a:rPr>
                <a:t>…</a:t>
              </a:r>
            </a:p>
            <a:p>
              <a:pPr algn="ctr"/>
              <a:r>
                <a:rPr lang="en-CA" sz="1200" dirty="0">
                  <a:latin typeface="Courier" pitchFamily="2" charset="0"/>
                </a:rPr>
                <a:t>…</a:t>
              </a:r>
              <a:r>
                <a:rPr lang="en-CA" sz="1200" dirty="0" err="1">
                  <a:latin typeface="Courier" pitchFamily="2" charset="0"/>
                </a:rPr>
                <a:t>ctccc</a:t>
              </a:r>
              <a:r>
                <a:rPr lang="en-CA" sz="1200" b="1" dirty="0" err="1">
                  <a:solidFill>
                    <a:srgbClr val="C00000"/>
                  </a:solidFill>
                  <a:latin typeface="Courier" pitchFamily="2" charset="0"/>
                </a:rPr>
                <a:t>TTGCACATGG</a:t>
              </a:r>
              <a:r>
                <a:rPr lang="en-CA" sz="1200" dirty="0" err="1">
                  <a:latin typeface="Courier" pitchFamily="2" charset="0"/>
                </a:rPr>
                <a:t>ccttt</a:t>
              </a:r>
              <a:r>
                <a:rPr lang="en-CA" sz="1200" dirty="0">
                  <a:latin typeface="Courier" pitchFamily="2" charset="0"/>
                </a:rPr>
                <a:t>… </a:t>
              </a:r>
            </a:p>
            <a:p>
              <a:pPr algn="ctr"/>
              <a:r>
                <a:rPr lang="en-CA" sz="1200" dirty="0">
                  <a:latin typeface="Courier" pitchFamily="2" charset="0"/>
                </a:rPr>
                <a:t>…</a:t>
              </a:r>
              <a:r>
                <a:rPr lang="en-CA" sz="1200" dirty="0" err="1">
                  <a:latin typeface="Courier" pitchFamily="2" charset="0"/>
                </a:rPr>
                <a:t>cacac</a:t>
              </a:r>
              <a:r>
                <a:rPr lang="en-CA" sz="1200" b="1" dirty="0" err="1">
                  <a:solidFill>
                    <a:srgbClr val="C00000"/>
                  </a:solidFill>
                  <a:latin typeface="Courier" pitchFamily="2" charset="0"/>
                </a:rPr>
                <a:t>AAACACGTGG</a:t>
              </a:r>
              <a:r>
                <a:rPr lang="en-CA" sz="1200" dirty="0" err="1">
                  <a:latin typeface="Courier" pitchFamily="2" charset="0"/>
                </a:rPr>
                <a:t>gtgca</a:t>
              </a:r>
              <a:r>
                <a:rPr lang="en-CA" sz="1200" dirty="0">
                  <a:latin typeface="Courier" pitchFamily="2" charset="0"/>
                </a:rPr>
                <a:t>…</a:t>
              </a:r>
            </a:p>
            <a:p>
              <a:pPr algn="ctr"/>
              <a:r>
                <a:rPr lang="en-CA" sz="1200" dirty="0">
                  <a:latin typeface="Courier" pitchFamily="2" charset="0"/>
                </a:rPr>
                <a:t>…</a:t>
              </a:r>
              <a:r>
                <a:rPr lang="en-CA" sz="1200" dirty="0" err="1">
                  <a:latin typeface="Courier" pitchFamily="2" charset="0"/>
                </a:rPr>
                <a:t>tgttt</a:t>
              </a:r>
              <a:r>
                <a:rPr lang="en-CA" sz="1200" b="1" dirty="0" err="1">
                  <a:solidFill>
                    <a:srgbClr val="C00000"/>
                  </a:solidFill>
                  <a:latin typeface="Courier" pitchFamily="2" charset="0"/>
                </a:rPr>
                <a:t>GAGCACGTGT</a:t>
              </a:r>
              <a:r>
                <a:rPr lang="en-CA" sz="1200" dirty="0" err="1">
                  <a:latin typeface="Courier" pitchFamily="2" charset="0"/>
                </a:rPr>
                <a:t>ctggg</a:t>
              </a:r>
              <a:r>
                <a:rPr lang="en-CA" sz="1200" dirty="0">
                  <a:latin typeface="Courier" pitchFamily="2" charset="0"/>
                </a:rPr>
                <a:t>…</a:t>
              </a:r>
            </a:p>
            <a:p>
              <a:pPr algn="ctr"/>
              <a:r>
                <a:rPr lang="en-CA" sz="1200" dirty="0">
                  <a:latin typeface="Courier" pitchFamily="2" charset="0"/>
                </a:rPr>
                <a:t>…</a:t>
              </a:r>
              <a:r>
                <a:rPr lang="en-CA" sz="1200" dirty="0" err="1">
                  <a:latin typeface="Courier" pitchFamily="2" charset="0"/>
                </a:rPr>
                <a:t>tgtgt</a:t>
              </a:r>
              <a:r>
                <a:rPr lang="en-CA" sz="1200" b="1" dirty="0" err="1">
                  <a:solidFill>
                    <a:srgbClr val="C00000"/>
                  </a:solidFill>
                  <a:latin typeface="Courier" pitchFamily="2" charset="0"/>
                </a:rPr>
                <a:t>ATGCACATGT</a:t>
              </a:r>
              <a:r>
                <a:rPr lang="en-CA" sz="1200" dirty="0" err="1">
                  <a:latin typeface="Courier" pitchFamily="2" charset="0"/>
                </a:rPr>
                <a:t>actca</a:t>
              </a:r>
              <a:r>
                <a:rPr lang="en-CA" sz="1200" dirty="0">
                  <a:latin typeface="Courier" pitchFamily="2" charset="0"/>
                </a:rPr>
                <a:t>…</a:t>
              </a:r>
            </a:p>
            <a:p>
              <a:pPr algn="ctr"/>
              <a:r>
                <a:rPr lang="en-CA" sz="1200" dirty="0">
                  <a:latin typeface="Courier" pitchFamily="2" charset="0"/>
                </a:rPr>
                <a:t>…</a:t>
              </a:r>
              <a:r>
                <a:rPr lang="en-CA" sz="1200" dirty="0" err="1">
                  <a:latin typeface="Courier" pitchFamily="2" charset="0"/>
                </a:rPr>
                <a:t>tgtgc</a:t>
              </a:r>
              <a:r>
                <a:rPr lang="en-CA" sz="1200" b="1" dirty="0" err="1">
                  <a:solidFill>
                    <a:srgbClr val="C00000"/>
                  </a:solidFill>
                  <a:latin typeface="Courier" pitchFamily="2" charset="0"/>
                </a:rPr>
                <a:t>ATGCACATGT</a:t>
              </a:r>
              <a:r>
                <a:rPr lang="en-CA" sz="1200" dirty="0" err="1">
                  <a:latin typeface="Courier" pitchFamily="2" charset="0"/>
                </a:rPr>
                <a:t>gcatg</a:t>
              </a:r>
              <a:r>
                <a:rPr lang="en-CA" sz="1200" dirty="0">
                  <a:latin typeface="Courier" pitchFamily="2" charset="0"/>
                </a:rPr>
                <a:t>…</a:t>
              </a:r>
            </a:p>
            <a:p>
              <a:pPr algn="ctr"/>
              <a:r>
                <a:rPr lang="en-CA" sz="1200" dirty="0">
                  <a:latin typeface="Courier" pitchFamily="2" charset="0"/>
                </a:rPr>
                <a:t>…</a:t>
              </a:r>
              <a:endParaRPr lang="en-US" sz="1200" dirty="0">
                <a:latin typeface="Courier" pitchFamily="2" charset="0"/>
              </a:endParaRPr>
            </a:p>
          </p:txBody>
        </p:sp>
        <p:grpSp>
          <p:nvGrpSpPr>
            <p:cNvPr id="24" name="Group 23">
              <a:extLst>
                <a:ext uri="{FF2B5EF4-FFF2-40B4-BE49-F238E27FC236}">
                  <a16:creationId xmlns:a16="http://schemas.microsoft.com/office/drawing/2014/main" id="{72479C2D-9952-ED40-9F71-9E961BBB9DEC}"/>
                </a:ext>
              </a:extLst>
            </p:cNvPr>
            <p:cNvGrpSpPr/>
            <p:nvPr/>
          </p:nvGrpSpPr>
          <p:grpSpPr>
            <a:xfrm>
              <a:off x="1872000" y="868465"/>
              <a:ext cx="5400000" cy="1201663"/>
              <a:chOff x="1872000" y="1254734"/>
              <a:chExt cx="5400000" cy="1201663"/>
            </a:xfrm>
          </p:grpSpPr>
          <p:cxnSp>
            <p:nvCxnSpPr>
              <p:cNvPr id="25" name="Straight Connector 24">
                <a:extLst>
                  <a:ext uri="{FF2B5EF4-FFF2-40B4-BE49-F238E27FC236}">
                    <a16:creationId xmlns:a16="http://schemas.microsoft.com/office/drawing/2014/main" id="{BCEB57B1-B71D-8C4E-9543-FDEFB9477476}"/>
                  </a:ext>
                </a:extLst>
              </p:cNvPr>
              <p:cNvCxnSpPr>
                <a:cxnSpLocks/>
              </p:cNvCxnSpPr>
              <p:nvPr/>
            </p:nvCxnSpPr>
            <p:spPr>
              <a:xfrm>
                <a:off x="1872000" y="1849576"/>
                <a:ext cx="540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9FFB74-FF7C-9C45-8CBA-DB945AAF72B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48256" y="1254734"/>
                <a:ext cx="337702" cy="723647"/>
              </a:xfrm>
              <a:prstGeom prst="rect">
                <a:avLst/>
              </a:prstGeom>
            </p:spPr>
          </p:pic>
          <p:pic>
            <p:nvPicPr>
              <p:cNvPr id="27" name="Picture 26">
                <a:extLst>
                  <a:ext uri="{FF2B5EF4-FFF2-40B4-BE49-F238E27FC236}">
                    <a16:creationId xmlns:a16="http://schemas.microsoft.com/office/drawing/2014/main" id="{3420A250-081C-E44C-AD0A-34F5603ED4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54552" y="1254734"/>
                <a:ext cx="337702" cy="723647"/>
              </a:xfrm>
              <a:prstGeom prst="rect">
                <a:avLst/>
              </a:prstGeom>
            </p:spPr>
          </p:pic>
          <p:pic>
            <p:nvPicPr>
              <p:cNvPr id="28" name="Picture 27">
                <a:extLst>
                  <a:ext uri="{FF2B5EF4-FFF2-40B4-BE49-F238E27FC236}">
                    <a16:creationId xmlns:a16="http://schemas.microsoft.com/office/drawing/2014/main" id="{2645B08A-CEF8-8844-B04C-1CA5DB8EBC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2513702" y="1732750"/>
                <a:ext cx="337702" cy="723647"/>
              </a:xfrm>
              <a:prstGeom prst="rect">
                <a:avLst/>
              </a:prstGeom>
            </p:spPr>
          </p:pic>
          <p:pic>
            <p:nvPicPr>
              <p:cNvPr id="29" name="Picture 28">
                <a:extLst>
                  <a:ext uri="{FF2B5EF4-FFF2-40B4-BE49-F238E27FC236}">
                    <a16:creationId xmlns:a16="http://schemas.microsoft.com/office/drawing/2014/main" id="{76F765A2-FC9D-9442-9DB0-DB5003B097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19998" y="1254734"/>
                <a:ext cx="337702" cy="723647"/>
              </a:xfrm>
              <a:prstGeom prst="rect">
                <a:avLst/>
              </a:prstGeom>
            </p:spPr>
          </p:pic>
          <p:pic>
            <p:nvPicPr>
              <p:cNvPr id="30" name="Picture 29">
                <a:extLst>
                  <a:ext uri="{FF2B5EF4-FFF2-40B4-BE49-F238E27FC236}">
                    <a16:creationId xmlns:a16="http://schemas.microsoft.com/office/drawing/2014/main" id="{085DEFA0-66F1-F346-993E-D205C93C7E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61579" y="1254734"/>
                <a:ext cx="337702" cy="723647"/>
              </a:xfrm>
              <a:prstGeom prst="rect">
                <a:avLst/>
              </a:prstGeom>
            </p:spPr>
          </p:pic>
          <p:pic>
            <p:nvPicPr>
              <p:cNvPr id="31" name="Picture 30">
                <a:extLst>
                  <a:ext uri="{FF2B5EF4-FFF2-40B4-BE49-F238E27FC236}">
                    <a16:creationId xmlns:a16="http://schemas.microsoft.com/office/drawing/2014/main" id="{324DAB91-2063-FC40-A8B5-D457A011725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5555606" y="1732750"/>
                <a:ext cx="337702" cy="723647"/>
              </a:xfrm>
              <a:prstGeom prst="rect">
                <a:avLst/>
              </a:prstGeom>
            </p:spPr>
          </p:pic>
        </p:grpSp>
        <p:cxnSp>
          <p:nvCxnSpPr>
            <p:cNvPr id="33" name="Straight Arrow Connector 32">
              <a:extLst>
                <a:ext uri="{FF2B5EF4-FFF2-40B4-BE49-F238E27FC236}">
                  <a16:creationId xmlns:a16="http://schemas.microsoft.com/office/drawing/2014/main" id="{F2A58EB1-A155-A14A-8607-8A40265FE849}"/>
                </a:ext>
              </a:extLst>
            </p:cNvPr>
            <p:cNvCxnSpPr>
              <a:cxnSpLocks/>
              <a:endCxn id="17" idx="0"/>
            </p:cNvCxnSpPr>
            <p:nvPr/>
          </p:nvCxnSpPr>
          <p:spPr>
            <a:xfrm>
              <a:off x="4572001" y="1708304"/>
              <a:ext cx="0" cy="57838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A61483F-5031-BA45-89CB-D0A46F6136CF}"/>
                </a:ext>
              </a:extLst>
            </p:cNvPr>
            <p:cNvCxnSpPr>
              <a:cxnSpLocks/>
            </p:cNvCxnSpPr>
            <p:nvPr/>
          </p:nvCxnSpPr>
          <p:spPr>
            <a:xfrm>
              <a:off x="5790801" y="2979190"/>
              <a:ext cx="1075562" cy="67168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5303196-B0F6-2D47-92BF-98DF462F51B1}"/>
                </a:ext>
              </a:extLst>
            </p:cNvPr>
            <p:cNvCxnSpPr>
              <a:cxnSpLocks/>
            </p:cNvCxnSpPr>
            <p:nvPr/>
          </p:nvCxnSpPr>
          <p:spPr>
            <a:xfrm flipH="1">
              <a:off x="2277637" y="2979190"/>
              <a:ext cx="1075562" cy="96039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B74D36A-3664-6B42-856F-740E49C954C2}"/>
                </a:ext>
              </a:extLst>
            </p:cNvPr>
            <p:cNvSpPr txBox="1"/>
            <p:nvPr/>
          </p:nvSpPr>
          <p:spPr>
            <a:xfrm>
              <a:off x="6256764" y="3130366"/>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TFFM</a:t>
              </a:r>
            </a:p>
          </p:txBody>
        </p:sp>
        <p:sp>
          <p:nvSpPr>
            <p:cNvPr id="57" name="TextBox 56">
              <a:extLst>
                <a:ext uri="{FF2B5EF4-FFF2-40B4-BE49-F238E27FC236}">
                  <a16:creationId xmlns:a16="http://schemas.microsoft.com/office/drawing/2014/main" id="{26F7674B-6634-2E4E-B93F-13AD8D0CB04F}"/>
                </a:ext>
              </a:extLst>
            </p:cNvPr>
            <p:cNvSpPr txBox="1"/>
            <p:nvPr/>
          </p:nvSpPr>
          <p:spPr>
            <a:xfrm>
              <a:off x="1668038" y="3130366"/>
              <a:ext cx="1219198"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PFM</a:t>
              </a:r>
            </a:p>
          </p:txBody>
        </p:sp>
        <p:pic>
          <p:nvPicPr>
            <p:cNvPr id="61" name="Picture 60">
              <a:extLst>
                <a:ext uri="{FF2B5EF4-FFF2-40B4-BE49-F238E27FC236}">
                  <a16:creationId xmlns:a16="http://schemas.microsoft.com/office/drawing/2014/main" id="{CAD4E626-C205-6A42-9B12-45C94135FFD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0045" y="5418970"/>
              <a:ext cx="2035182" cy="1017592"/>
            </a:xfrm>
            <a:prstGeom prst="rect">
              <a:avLst/>
            </a:prstGeom>
          </p:spPr>
        </p:pic>
        <p:cxnSp>
          <p:nvCxnSpPr>
            <p:cNvPr id="64" name="Straight Arrow Connector 63">
              <a:extLst>
                <a:ext uri="{FF2B5EF4-FFF2-40B4-BE49-F238E27FC236}">
                  <a16:creationId xmlns:a16="http://schemas.microsoft.com/office/drawing/2014/main" id="{DFECD54F-49DF-8049-A935-BCC881547AFB}"/>
                </a:ext>
              </a:extLst>
            </p:cNvPr>
            <p:cNvCxnSpPr>
              <a:cxnSpLocks/>
              <a:endCxn id="61" idx="0"/>
            </p:cNvCxnSpPr>
            <p:nvPr/>
          </p:nvCxnSpPr>
          <p:spPr>
            <a:xfrm>
              <a:off x="2277636" y="4691509"/>
              <a:ext cx="0" cy="72746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5ABD31AA-A61B-AC42-A801-DD7EFE00A40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63284" y="3731116"/>
              <a:ext cx="2590800" cy="1799167"/>
            </a:xfrm>
            <a:prstGeom prst="rect">
              <a:avLst/>
            </a:prstGeom>
          </p:spPr>
        </p:pic>
        <p:pic>
          <p:nvPicPr>
            <p:cNvPr id="71" name="Picture 70">
              <a:extLst>
                <a:ext uri="{FF2B5EF4-FFF2-40B4-BE49-F238E27FC236}">
                  <a16:creationId xmlns:a16="http://schemas.microsoft.com/office/drawing/2014/main" id="{51E9FEB3-4507-FE49-99B5-0FF45ACDCE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55606" y="5821219"/>
              <a:ext cx="2606157" cy="615343"/>
            </a:xfrm>
            <a:prstGeom prst="rect">
              <a:avLst/>
            </a:prstGeom>
          </p:spPr>
        </p:pic>
        <p:cxnSp>
          <p:nvCxnSpPr>
            <p:cNvPr id="79" name="Straight Arrow Connector 78">
              <a:extLst>
                <a:ext uri="{FF2B5EF4-FFF2-40B4-BE49-F238E27FC236}">
                  <a16:creationId xmlns:a16="http://schemas.microsoft.com/office/drawing/2014/main" id="{01A55752-9D19-7049-BE48-9447CADA7B23}"/>
                </a:ext>
              </a:extLst>
            </p:cNvPr>
            <p:cNvCxnSpPr>
              <a:cxnSpLocks/>
              <a:stCxn id="69" idx="2"/>
              <a:endCxn id="71" idx="0"/>
            </p:cNvCxnSpPr>
            <p:nvPr/>
          </p:nvCxnSpPr>
          <p:spPr>
            <a:xfrm>
              <a:off x="6858684" y="5530283"/>
              <a:ext cx="1" cy="29093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pic>
        <p:nvPicPr>
          <p:cNvPr id="32" name="Picture 31">
            <a:extLst>
              <a:ext uri="{FF2B5EF4-FFF2-40B4-BE49-F238E27FC236}">
                <a16:creationId xmlns:a16="http://schemas.microsoft.com/office/drawing/2014/main" id="{F3DAC55F-F9CD-D84C-AF40-3C2E47E9C1A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36863" y="4013318"/>
            <a:ext cx="3881546" cy="550953"/>
          </a:xfrm>
          <a:prstGeom prst="rect">
            <a:avLst/>
          </a:prstGeom>
        </p:spPr>
      </p:pic>
    </p:spTree>
    <p:extLst>
      <p:ext uri="{BB962C8B-B14F-4D97-AF65-F5344CB8AC3E}">
        <p14:creationId xmlns:p14="http://schemas.microsoft.com/office/powerpoint/2010/main" val="1533003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Questions</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50</a:t>
            </a:fld>
            <a:endParaRPr lang="en-US"/>
          </a:p>
        </p:txBody>
      </p:sp>
    </p:spTree>
    <p:extLst>
      <p:ext uri="{BB962C8B-B14F-4D97-AF65-F5344CB8AC3E}">
        <p14:creationId xmlns:p14="http://schemas.microsoft.com/office/powerpoint/2010/main" val="3390633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TF Coverage for Human</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51</a:t>
            </a:fld>
            <a:endParaRPr lang="en-US"/>
          </a:p>
        </p:txBody>
      </p:sp>
      <p:pic>
        <p:nvPicPr>
          <p:cNvPr id="10" name="Picture 9">
            <a:extLst>
              <a:ext uri="{FF2B5EF4-FFF2-40B4-BE49-F238E27FC236}">
                <a16:creationId xmlns:a16="http://schemas.microsoft.com/office/drawing/2014/main" id="{2E3E2AA3-F97A-C148-A9F8-3A591DBBA2F0}"/>
              </a:ext>
            </a:extLst>
          </p:cNvPr>
          <p:cNvPicPr>
            <a:picLocks noChangeAspect="1"/>
          </p:cNvPicPr>
          <p:nvPr/>
        </p:nvPicPr>
        <p:blipFill>
          <a:blip r:embed="rId3"/>
          <a:stretch>
            <a:fillRect/>
          </a:stretch>
        </p:blipFill>
        <p:spPr>
          <a:xfrm>
            <a:off x="0" y="1000218"/>
            <a:ext cx="9144000" cy="4974098"/>
          </a:xfrm>
          <a:prstGeom prst="rect">
            <a:avLst/>
          </a:prstGeom>
        </p:spPr>
      </p:pic>
    </p:spTree>
    <p:extLst>
      <p:ext uri="{BB962C8B-B14F-4D97-AF65-F5344CB8AC3E}">
        <p14:creationId xmlns:p14="http://schemas.microsoft.com/office/powerpoint/2010/main" val="40290042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Genome Tracks Usage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52</a:t>
            </a:fld>
            <a:endParaRPr lang="en-US"/>
          </a:p>
        </p:txBody>
      </p:sp>
      <p:pic>
        <p:nvPicPr>
          <p:cNvPr id="3" name="Picture 2">
            <a:extLst>
              <a:ext uri="{FF2B5EF4-FFF2-40B4-BE49-F238E27FC236}">
                <a16:creationId xmlns:a16="http://schemas.microsoft.com/office/drawing/2014/main" id="{A3B0FEA4-8997-2E4D-8D27-AD33B283748D}"/>
              </a:ext>
            </a:extLst>
          </p:cNvPr>
          <p:cNvPicPr>
            <a:picLocks noChangeAspect="1"/>
          </p:cNvPicPr>
          <p:nvPr/>
        </p:nvPicPr>
        <p:blipFill>
          <a:blip r:embed="rId3"/>
          <a:stretch>
            <a:fillRect/>
          </a:stretch>
        </p:blipFill>
        <p:spPr>
          <a:xfrm>
            <a:off x="0" y="1942249"/>
            <a:ext cx="9144000" cy="2973501"/>
          </a:xfrm>
          <a:prstGeom prst="rect">
            <a:avLst/>
          </a:prstGeom>
        </p:spPr>
      </p:pic>
      <p:sp>
        <p:nvSpPr>
          <p:cNvPr id="7" name="Rounded Rectangle 6">
            <a:extLst>
              <a:ext uri="{FF2B5EF4-FFF2-40B4-BE49-F238E27FC236}">
                <a16:creationId xmlns:a16="http://schemas.microsoft.com/office/drawing/2014/main" id="{A4506A98-8DCE-214C-AA00-056A47C9EC2C}"/>
              </a:ext>
            </a:extLst>
          </p:cNvPr>
          <p:cNvSpPr/>
          <p:nvPr/>
        </p:nvSpPr>
        <p:spPr>
          <a:xfrm>
            <a:off x="43564" y="2550306"/>
            <a:ext cx="1162383" cy="1504859"/>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47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err="1">
                <a:solidFill>
                  <a:srgbClr val="002060"/>
                </a:solidFill>
                <a:latin typeface="Arial" panose="020B0604020202020204" pitchFamily="34" charset="0"/>
                <a:cs typeface="Arial" panose="020B0604020202020204" pitchFamily="34" charset="0"/>
              </a:rPr>
              <a:t>www.cisreg.ca</a:t>
            </a:r>
            <a:r>
              <a:rPr lang="en-US" sz="3000" b="1" kern="0" dirty="0">
                <a:solidFill>
                  <a:srgbClr val="002060"/>
                </a:solidFill>
                <a:latin typeface="Arial" panose="020B0604020202020204" pitchFamily="34" charset="0"/>
                <a:cs typeface="Arial" panose="020B0604020202020204" pitchFamily="34" charset="0"/>
              </a:rPr>
              <a:t>/TFFM/doc/</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6</a:t>
            </a:fld>
            <a:endParaRPr lang="en-US"/>
          </a:p>
        </p:txBody>
      </p:sp>
      <p:sp>
        <p:nvSpPr>
          <p:cNvPr id="22" name="Rectangle 1">
            <a:extLst>
              <a:ext uri="{FF2B5EF4-FFF2-40B4-BE49-F238E27FC236}">
                <a16:creationId xmlns:a16="http://schemas.microsoft.com/office/drawing/2014/main" id="{AB7FBCAD-87E2-A746-9B6B-09DAC9CB28CF}"/>
              </a:ext>
            </a:extLst>
          </p:cNvPr>
          <p:cNvSpPr>
            <a:spLocks noChangeArrowheads="1"/>
          </p:cNvSpPr>
          <p:nvPr/>
        </p:nvSpPr>
        <p:spPr bwMode="auto">
          <a:xfrm>
            <a:off x="2225675" y="1770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F6C71A5E-523B-3044-8DA9-2D98C433CF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849986"/>
            <a:ext cx="9144000" cy="5274564"/>
          </a:xfrm>
          <a:prstGeom prst="rect">
            <a:avLst/>
          </a:prstGeom>
        </p:spPr>
      </p:pic>
    </p:spTree>
    <p:extLst>
      <p:ext uri="{BB962C8B-B14F-4D97-AF65-F5344CB8AC3E}">
        <p14:creationId xmlns:p14="http://schemas.microsoft.com/office/powerpoint/2010/main" val="132352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7</a:t>
            </a:fld>
            <a:endParaRPr lang="en-US" dirty="0"/>
          </a:p>
        </p:txBody>
      </p:sp>
      <p:sp>
        <p:nvSpPr>
          <p:cNvPr id="16" name="TextBox 15">
            <a:extLst>
              <a:ext uri="{FF2B5EF4-FFF2-40B4-BE49-F238E27FC236}">
                <a16:creationId xmlns:a16="http://schemas.microsoft.com/office/drawing/2014/main" id="{8C4A3C24-FB15-854F-8B06-7674DA604EA3}"/>
              </a:ext>
            </a:extLst>
          </p:cNvPr>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Overview</a:t>
            </a:r>
          </a:p>
        </p:txBody>
      </p:sp>
      <p:grpSp>
        <p:nvGrpSpPr>
          <p:cNvPr id="3" name="Group 2">
            <a:extLst>
              <a:ext uri="{FF2B5EF4-FFF2-40B4-BE49-F238E27FC236}">
                <a16:creationId xmlns:a16="http://schemas.microsoft.com/office/drawing/2014/main" id="{89599C34-7894-5B4B-B6E7-B8E53046E401}"/>
              </a:ext>
            </a:extLst>
          </p:cNvPr>
          <p:cNvGrpSpPr/>
          <p:nvPr/>
        </p:nvGrpSpPr>
        <p:grpSpPr>
          <a:xfrm>
            <a:off x="350970" y="911185"/>
            <a:ext cx="8442060" cy="5152165"/>
            <a:chOff x="166249" y="911185"/>
            <a:chExt cx="8442060" cy="5152165"/>
          </a:xfrm>
        </p:grpSpPr>
        <p:graphicFrame>
          <p:nvGraphicFramePr>
            <p:cNvPr id="39" name="Chart 38">
              <a:extLst>
                <a:ext uri="{FF2B5EF4-FFF2-40B4-BE49-F238E27FC236}">
                  <a16:creationId xmlns:a16="http://schemas.microsoft.com/office/drawing/2014/main" id="{5D8180DE-6920-214A-921C-F961234B201B}"/>
                </a:ext>
              </a:extLst>
            </p:cNvPr>
            <p:cNvGraphicFramePr>
              <a:graphicFrameLocks noChangeAspect="1"/>
            </p:cNvGraphicFramePr>
            <p:nvPr>
              <p:extLst>
                <p:ext uri="{D42A27DB-BD31-4B8C-83A1-F6EECF244321}">
                  <p14:modId xmlns:p14="http://schemas.microsoft.com/office/powerpoint/2010/main" val="91678789"/>
                </p:ext>
              </p:extLst>
            </p:nvPr>
          </p:nvGraphicFramePr>
          <p:xfrm>
            <a:off x="535691" y="943279"/>
            <a:ext cx="8072618" cy="5120071"/>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Arrow Connector 3">
              <a:extLst>
                <a:ext uri="{FF2B5EF4-FFF2-40B4-BE49-F238E27FC236}">
                  <a16:creationId xmlns:a16="http://schemas.microsoft.com/office/drawing/2014/main" id="{5EF878CF-C78B-C946-9CF1-193FDC05EA0C}"/>
                </a:ext>
              </a:extLst>
            </p:cNvPr>
            <p:cNvCxnSpPr>
              <a:cxnSpLocks/>
            </p:cNvCxnSpPr>
            <p:nvPr/>
          </p:nvCxnSpPr>
          <p:spPr>
            <a:xfrm>
              <a:off x="3744686" y="3872646"/>
              <a:ext cx="214566" cy="5846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73D4702-C6C0-DE4C-AF65-F9706F62CFC1}"/>
                </a:ext>
              </a:extLst>
            </p:cNvPr>
            <p:cNvCxnSpPr>
              <a:cxnSpLocks/>
            </p:cNvCxnSpPr>
            <p:nvPr/>
          </p:nvCxnSpPr>
          <p:spPr>
            <a:xfrm>
              <a:off x="5608320" y="4733119"/>
              <a:ext cx="165463" cy="31072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D6F8246-7F3D-A142-AE0A-44B4AF94429C}"/>
                </a:ext>
              </a:extLst>
            </p:cNvPr>
            <p:cNvCxnSpPr>
              <a:cxnSpLocks/>
            </p:cNvCxnSpPr>
            <p:nvPr/>
          </p:nvCxnSpPr>
          <p:spPr>
            <a:xfrm>
              <a:off x="7463557" y="1526802"/>
              <a:ext cx="86774" cy="22225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711E0C0-0CB9-1B4F-9471-274B38E2A44B}"/>
                </a:ext>
              </a:extLst>
            </p:cNvPr>
            <p:cNvSpPr txBox="1"/>
            <p:nvPr/>
          </p:nvSpPr>
          <p:spPr>
            <a:xfrm>
              <a:off x="2778038" y="3503314"/>
              <a:ext cx="1741714" cy="369332"/>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ChIP-seq</a:t>
              </a:r>
              <a:endParaRPr lang="en-US" b="1"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8BBD4AAD-682D-7948-B4F3-4F2615E23EBE}"/>
                </a:ext>
              </a:extLst>
            </p:cNvPr>
            <p:cNvSpPr txBox="1"/>
            <p:nvPr/>
          </p:nvSpPr>
          <p:spPr>
            <a:xfrm>
              <a:off x="4341223" y="4365464"/>
              <a:ext cx="1741714"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TFFM paper</a:t>
              </a:r>
            </a:p>
          </p:txBody>
        </p:sp>
        <p:sp>
          <p:nvSpPr>
            <p:cNvPr id="42" name="TextBox 41">
              <a:extLst>
                <a:ext uri="{FF2B5EF4-FFF2-40B4-BE49-F238E27FC236}">
                  <a16:creationId xmlns:a16="http://schemas.microsoft.com/office/drawing/2014/main" id="{008D064A-F53C-5443-997F-DBCD7A9A56DC}"/>
                </a:ext>
              </a:extLst>
            </p:cNvPr>
            <p:cNvSpPr txBox="1"/>
            <p:nvPr/>
          </p:nvSpPr>
          <p:spPr>
            <a:xfrm>
              <a:off x="2952204" y="2509059"/>
              <a:ext cx="2747554" cy="646331"/>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Taipale</a:t>
              </a:r>
              <a:r>
                <a:rPr lang="en-US" b="1" dirty="0">
                  <a:latin typeface="Arial" panose="020B0604020202020204" pitchFamily="34" charset="0"/>
                  <a:cs typeface="Arial" panose="020B0604020202020204" pitchFamily="34" charset="0"/>
                </a:rPr>
                <a:t> (HT-SELEX)</a:t>
              </a:r>
            </a:p>
            <a:p>
              <a:pPr algn="ctr"/>
              <a:r>
                <a:rPr lang="en-US" b="1" dirty="0">
                  <a:latin typeface="Arial" panose="020B0604020202020204" pitchFamily="34" charset="0"/>
                  <a:cs typeface="Arial" panose="020B0604020202020204" pitchFamily="34" charset="0"/>
                </a:rPr>
                <a:t>CIS-BP (PBM)</a:t>
              </a:r>
            </a:p>
          </p:txBody>
        </p:sp>
        <p:sp>
          <p:nvSpPr>
            <p:cNvPr id="43" name="TextBox 42">
              <a:extLst>
                <a:ext uri="{FF2B5EF4-FFF2-40B4-BE49-F238E27FC236}">
                  <a16:creationId xmlns:a16="http://schemas.microsoft.com/office/drawing/2014/main" id="{7BEDC092-18C8-344A-95A6-3E7F5823319A}"/>
                </a:ext>
              </a:extLst>
            </p:cNvPr>
            <p:cNvSpPr txBox="1"/>
            <p:nvPr/>
          </p:nvSpPr>
          <p:spPr>
            <a:xfrm>
              <a:off x="6745275" y="911185"/>
              <a:ext cx="1308575" cy="646331"/>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Taipale</a:t>
              </a:r>
              <a:r>
                <a:rPr lang="en-US" b="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Science)</a:t>
              </a:r>
              <a:endParaRPr lang="en-US" b="1"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BC5BEA51-91EF-7147-AFB2-9F5DF75AB722}"/>
                </a:ext>
              </a:extLst>
            </p:cNvPr>
            <p:cNvSpPr txBox="1"/>
            <p:nvPr/>
          </p:nvSpPr>
          <p:spPr>
            <a:xfrm>
              <a:off x="4348520" y="1444915"/>
              <a:ext cx="2211977" cy="923330"/>
            </a:xfrm>
            <a:prstGeom prst="rect">
              <a:avLst/>
            </a:prstGeom>
            <a:noFill/>
          </p:spPr>
          <p:txBody>
            <a:bodyPr wrap="square" rtlCol="0">
              <a:spAutoFit/>
            </a:bodyPr>
            <a:lstStyle/>
            <a:p>
              <a:pPr algn="ctr"/>
              <a:r>
                <a:rPr lang="en-US" b="1" dirty="0" err="1">
                  <a:latin typeface="Arial" panose="020B0604020202020204" pitchFamily="34" charset="0"/>
                  <a:cs typeface="Arial" panose="020B0604020202020204" pitchFamily="34" charset="0"/>
                </a:rPr>
                <a:t>ReMap</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ChIP-seq</a:t>
              </a:r>
              <a:r>
                <a:rPr lang="en-US" b="1" dirty="0">
                  <a:latin typeface="Arial" panose="020B0604020202020204" pitchFamily="34" charset="0"/>
                  <a:cs typeface="Arial" panose="020B0604020202020204" pitchFamily="34" charset="0"/>
                </a:rPr>
                <a:t>)</a:t>
              </a:r>
            </a:p>
            <a:p>
              <a:pPr algn="ctr"/>
              <a:r>
                <a:rPr lang="en-US" b="1" dirty="0">
                  <a:latin typeface="Arial" panose="020B0604020202020204" pitchFamily="34" charset="0"/>
                  <a:cs typeface="Arial" panose="020B0604020202020204" pitchFamily="34" charset="0"/>
                </a:rPr>
                <a:t>DAP-</a:t>
              </a:r>
              <a:r>
                <a:rPr lang="en-US" b="1" dirty="0" err="1">
                  <a:latin typeface="Arial" panose="020B0604020202020204" pitchFamily="34" charset="0"/>
                  <a:cs typeface="Arial" panose="020B0604020202020204" pitchFamily="34" charset="0"/>
                </a:rPr>
                <a:t>seq</a:t>
              </a:r>
              <a:endParaRPr lang="en-US" b="1" dirty="0">
                <a:latin typeface="Arial" panose="020B0604020202020204" pitchFamily="34" charset="0"/>
                <a:cs typeface="Arial" panose="020B0604020202020204" pitchFamily="34" charset="0"/>
              </a:endParaRPr>
            </a:p>
            <a:p>
              <a:pPr algn="ctr"/>
              <a:r>
                <a:rPr lang="en-US" b="1" dirty="0" err="1">
                  <a:latin typeface="Arial" panose="020B0604020202020204" pitchFamily="34" charset="0"/>
                  <a:cs typeface="Arial" panose="020B0604020202020204" pitchFamily="34" charset="0"/>
                </a:rPr>
                <a:t>SMiLE-seq</a:t>
              </a:r>
              <a:endParaRPr lang="en-US" b="1" dirty="0">
                <a:latin typeface="Arial" panose="020B0604020202020204"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8FDF49FF-0569-7E42-9ED1-6AF7F2B40C89}"/>
                </a:ext>
              </a:extLst>
            </p:cNvPr>
            <p:cNvCxnSpPr>
              <a:cxnSpLocks/>
            </p:cNvCxnSpPr>
            <p:nvPr/>
          </p:nvCxnSpPr>
          <p:spPr>
            <a:xfrm>
              <a:off x="6082937" y="1967696"/>
              <a:ext cx="532039" cy="34514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B1CF6BA-07DA-ED4E-B51F-323373489846}"/>
                </a:ext>
              </a:extLst>
            </p:cNvPr>
            <p:cNvCxnSpPr>
              <a:cxnSpLocks/>
            </p:cNvCxnSpPr>
            <p:nvPr/>
          </p:nvCxnSpPr>
          <p:spPr>
            <a:xfrm>
              <a:off x="5203372" y="2976967"/>
              <a:ext cx="509451" cy="22541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866DF7-4A04-5E4E-9E20-DDDAB7D31128}"/>
                </a:ext>
              </a:extLst>
            </p:cNvPr>
            <p:cNvCxnSpPr>
              <a:cxnSpLocks/>
            </p:cNvCxnSpPr>
            <p:nvPr/>
          </p:nvCxnSpPr>
          <p:spPr>
            <a:xfrm>
              <a:off x="1316736" y="5171951"/>
              <a:ext cx="71213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C1C4A6-B736-A34B-B13B-72CCA57B5AEB}"/>
                </a:ext>
              </a:extLst>
            </p:cNvPr>
            <p:cNvCxnSpPr>
              <a:cxnSpLocks/>
            </p:cNvCxnSpPr>
            <p:nvPr/>
          </p:nvCxnSpPr>
          <p:spPr>
            <a:xfrm flipV="1">
              <a:off x="1316736" y="1115568"/>
              <a:ext cx="0" cy="40563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045C84A-635C-1349-8BA7-A938B1BE3AA7}"/>
                </a:ext>
              </a:extLst>
            </p:cNvPr>
            <p:cNvSpPr txBox="1"/>
            <p:nvPr/>
          </p:nvSpPr>
          <p:spPr>
            <a:xfrm rot="16200000">
              <a:off x="-861724" y="2905006"/>
              <a:ext cx="2425277" cy="369332"/>
            </a:xfrm>
            <a:prstGeom prst="rect">
              <a:avLst/>
            </a:prstGeom>
            <a:noFill/>
          </p:spPr>
          <p:txBody>
            <a:bodyPr wrap="square" rtlCol="0">
              <a:spAutoFit/>
            </a:bodyPr>
            <a:lstStyle>
              <a:defPPr>
                <a:defRPr lang="en-US"/>
              </a:defPPr>
              <a:lvl1pPr algn="ctr">
                <a:defRPr>
                  <a:latin typeface="Arial" panose="020B0604020202020204" pitchFamily="34" charset="0"/>
                  <a:cs typeface="Arial" panose="020B0604020202020204" pitchFamily="34" charset="0"/>
                </a:defRPr>
              </a:lvl1pPr>
            </a:lstStyle>
            <a:p>
              <a:r>
                <a:rPr lang="en-US" b="1" dirty="0"/>
                <a:t>Total profiles</a:t>
              </a:r>
            </a:p>
          </p:txBody>
        </p:sp>
      </p:grpSp>
    </p:spTree>
    <p:extLst>
      <p:ext uri="{BB962C8B-B14F-4D97-AF65-F5344CB8AC3E}">
        <p14:creationId xmlns:p14="http://schemas.microsoft.com/office/powerpoint/2010/main" val="2844486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Overview</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8</a:t>
            </a:fld>
            <a:endParaRPr lang="en-US"/>
          </a:p>
        </p:txBody>
      </p:sp>
      <p:pic>
        <p:nvPicPr>
          <p:cNvPr id="5" name="Picture 4">
            <a:extLst>
              <a:ext uri="{FF2B5EF4-FFF2-40B4-BE49-F238E27FC236}">
                <a16:creationId xmlns:a16="http://schemas.microsoft.com/office/drawing/2014/main" id="{608BBCAC-C2C8-0E44-A284-B59E9ADFA85B}"/>
              </a:ext>
            </a:extLst>
          </p:cNvPr>
          <p:cNvPicPr>
            <a:picLocks noChangeAspect="1"/>
          </p:cNvPicPr>
          <p:nvPr/>
        </p:nvPicPr>
        <p:blipFill>
          <a:blip r:embed="rId3"/>
          <a:stretch>
            <a:fillRect/>
          </a:stretch>
        </p:blipFill>
        <p:spPr>
          <a:xfrm>
            <a:off x="535692" y="1933898"/>
            <a:ext cx="8074082" cy="2497139"/>
          </a:xfrm>
          <a:prstGeom prst="rect">
            <a:avLst/>
          </a:prstGeom>
        </p:spPr>
      </p:pic>
      <p:sp>
        <p:nvSpPr>
          <p:cNvPr id="6" name="TextBox 5">
            <a:extLst>
              <a:ext uri="{FF2B5EF4-FFF2-40B4-BE49-F238E27FC236}">
                <a16:creationId xmlns:a16="http://schemas.microsoft.com/office/drawing/2014/main" id="{8C19643E-39AB-5F49-B411-7042C964BDD4}"/>
              </a:ext>
            </a:extLst>
          </p:cNvPr>
          <p:cNvSpPr txBox="1"/>
          <p:nvPr/>
        </p:nvSpPr>
        <p:spPr>
          <a:xfrm>
            <a:off x="576695" y="768100"/>
            <a:ext cx="7990610" cy="5016758"/>
          </a:xfrm>
          <a:prstGeom prst="rect">
            <a:avLst/>
          </a:prstGeom>
          <a:noFill/>
        </p:spPr>
        <p:txBody>
          <a:bodyPr wrap="square" rtlCol="0">
            <a:spAutoFit/>
          </a:bodyPr>
          <a:lstStyle/>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r>
              <a:rPr lang="en-CA" sz="2000" b="1" kern="0" dirty="0">
                <a:latin typeface="Arial" panose="020B0604020202020204" pitchFamily="34" charset="0"/>
                <a:cs typeface="Arial" panose="020B0604020202020204" pitchFamily="34" charset="0"/>
              </a:rPr>
              <a:t>The JASPAR database as of 2018:</a:t>
            </a: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CA" sz="2000" kern="0" dirty="0">
              <a:latin typeface="Arial" panose="020B0604020202020204" pitchFamily="34" charset="0"/>
              <a:cs typeface="Arial" panose="020B0604020202020204" pitchFamily="34" charset="0"/>
            </a:endParaRPr>
          </a:p>
          <a:p>
            <a:endParaRPr lang="en-CA" sz="2000" kern="0" dirty="0">
              <a:latin typeface="Arial" panose="020B0604020202020204" pitchFamily="34" charset="0"/>
              <a:cs typeface="Arial" panose="020B0604020202020204" pitchFamily="34" charset="0"/>
            </a:endParaRPr>
          </a:p>
          <a:p>
            <a:endParaRPr lang="en-CA" sz="2000" b="1" kern="0" dirty="0">
              <a:latin typeface="Arial" panose="020B0604020202020204" pitchFamily="34" charset="0"/>
              <a:cs typeface="Arial" panose="020B0604020202020204" pitchFamily="34" charset="0"/>
            </a:endParaRPr>
          </a:p>
          <a:p>
            <a:r>
              <a:rPr lang="en-CA" sz="2000" b="1" kern="0" dirty="0">
                <a:latin typeface="Arial" panose="020B0604020202020204" pitchFamily="34" charset="0"/>
                <a:cs typeface="Arial" panose="020B0604020202020204" pitchFamily="34" charset="0"/>
              </a:rPr>
              <a:t>Experimental data sources:</a:t>
            </a:r>
            <a:r>
              <a:rPr lang="en-CA" sz="2000" kern="0" dirty="0">
                <a:latin typeface="Arial" panose="020B0604020202020204" pitchFamily="34" charset="0"/>
                <a:cs typeface="Arial" panose="020B0604020202020204" pitchFamily="34" charset="0"/>
              </a:rPr>
              <a:t> </a:t>
            </a:r>
            <a:r>
              <a:rPr lang="en-CA" sz="2000" kern="0" dirty="0" err="1">
                <a:latin typeface="Arial" panose="020B0604020202020204" pitchFamily="34" charset="0"/>
                <a:cs typeface="Arial" panose="020B0604020202020204" pitchFamily="34" charset="0"/>
              </a:rPr>
              <a:t>ChIP</a:t>
            </a:r>
            <a:r>
              <a:rPr lang="en-CA" sz="2000" kern="0" dirty="0">
                <a:latin typeface="Arial" panose="020B0604020202020204" pitchFamily="34" charset="0"/>
                <a:cs typeface="Arial" panose="020B0604020202020204" pitchFamily="34" charset="0"/>
              </a:rPr>
              <a:t>-chip/</a:t>
            </a:r>
            <a:r>
              <a:rPr lang="en-CA" sz="2000" kern="0" dirty="0" err="1">
                <a:latin typeface="Arial" panose="020B0604020202020204" pitchFamily="34" charset="0"/>
                <a:cs typeface="Arial" panose="020B0604020202020204" pitchFamily="34" charset="0"/>
              </a:rPr>
              <a:t>seq</a:t>
            </a:r>
            <a:r>
              <a:rPr lang="en-CA" sz="2000" kern="0" dirty="0">
                <a:latin typeface="Arial" panose="020B0604020202020204" pitchFamily="34" charset="0"/>
                <a:cs typeface="Arial" panose="020B0604020202020204" pitchFamily="34" charset="0"/>
              </a:rPr>
              <a:t>, DAP-</a:t>
            </a:r>
            <a:r>
              <a:rPr lang="en-CA" sz="2000" kern="0" dirty="0" err="1">
                <a:latin typeface="Arial" panose="020B0604020202020204" pitchFamily="34" charset="0"/>
                <a:cs typeface="Arial" panose="020B0604020202020204" pitchFamily="34" charset="0"/>
              </a:rPr>
              <a:t>seq</a:t>
            </a:r>
            <a:r>
              <a:rPr lang="en-CA" sz="2000" kern="0" dirty="0">
                <a:latin typeface="Arial" panose="020B0604020202020204" pitchFamily="34" charset="0"/>
                <a:cs typeface="Arial" panose="020B0604020202020204" pitchFamily="34" charset="0"/>
              </a:rPr>
              <a:t>, EMSA, PBM, (HT-)SELEX, </a:t>
            </a:r>
            <a:r>
              <a:rPr lang="en-CA" sz="2000" kern="0" dirty="0" err="1">
                <a:latin typeface="Arial" panose="020B0604020202020204" pitchFamily="34" charset="0"/>
                <a:cs typeface="Arial" panose="020B0604020202020204" pitchFamily="34" charset="0"/>
              </a:rPr>
              <a:t>SMiLE-seq</a:t>
            </a:r>
            <a:r>
              <a:rPr lang="en-CA" sz="2000" kern="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48307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DCD1FF-781E-FA4E-B058-601BEC800A6E}"/>
              </a:ext>
            </a:extLst>
          </p:cNvPr>
          <p:cNvSpPr txBox="1"/>
          <p:nvPr/>
        </p:nvSpPr>
        <p:spPr>
          <a:xfrm>
            <a:off x="576695" y="768100"/>
            <a:ext cx="7990610" cy="5016758"/>
          </a:xfrm>
          <a:prstGeom prst="rect">
            <a:avLst/>
          </a:prstGeom>
          <a:noFill/>
        </p:spPr>
        <p:txBody>
          <a:bodyPr wrap="square" rtlCol="0">
            <a:spAutoFit/>
          </a:bodyPr>
          <a:lstStyle/>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Overview</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Manual Curation</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Tools:</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Profile Inference</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Matrix Clustering</a:t>
            </a:r>
          </a:p>
          <a:p>
            <a:pPr marL="800100" lvl="1" indent="-342900">
              <a:buFont typeface="Courier New" panose="02070309020205020404" pitchFamily="49" charset="0"/>
              <a:buChar char="o"/>
            </a:pPr>
            <a:r>
              <a:rPr lang="en-US" sz="2000" b="1" kern="0" dirty="0">
                <a:latin typeface="Arial" panose="020B0604020202020204" pitchFamily="34" charset="0"/>
                <a:cs typeface="Arial" panose="020B0604020202020204" pitchFamily="34" charset="0"/>
              </a:rPr>
              <a:t>Genome Tracks</a:t>
            </a:r>
          </a:p>
          <a:p>
            <a:pPr marL="800100" lvl="1"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New Web Interface</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RESTful API</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Perspectives</a:t>
            </a:r>
          </a:p>
          <a:p>
            <a:pPr marL="342900" indent="-342900">
              <a:buFont typeface="Arial" panose="020B0604020202020204" pitchFamily="34" charset="0"/>
              <a:buChar char="•"/>
            </a:pPr>
            <a:endParaRPr lang="en-US" sz="2000" b="1" kern="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kern="0" dirty="0">
                <a:latin typeface="Arial" panose="020B0604020202020204" pitchFamily="34" charset="0"/>
                <a:cs typeface="Arial" panose="020B0604020202020204" pitchFamily="34" charset="0"/>
              </a:rPr>
              <a:t>MANTA2</a:t>
            </a:r>
          </a:p>
        </p:txBody>
      </p:sp>
      <p:cxnSp>
        <p:nvCxnSpPr>
          <p:cNvPr id="8" name="Straight Connector 7"/>
          <p:cNvCxnSpPr/>
          <p:nvPr/>
        </p:nvCxnSpPr>
        <p:spPr>
          <a:xfrm>
            <a:off x="535692" y="618184"/>
            <a:ext cx="8072617"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76695" y="32093"/>
            <a:ext cx="7990610" cy="553998"/>
          </a:xfrm>
          <a:prstGeom prst="rect">
            <a:avLst/>
          </a:prstGeom>
          <a:noFill/>
        </p:spPr>
        <p:txBody>
          <a:bodyPr wrap="square" rtlCol="0">
            <a:spAutoFit/>
          </a:bodyPr>
          <a:lstStyle/>
          <a:p>
            <a:pPr algn="ctr"/>
            <a:r>
              <a:rPr lang="en-US" sz="3000" b="1" kern="0" dirty="0">
                <a:solidFill>
                  <a:srgbClr val="002060"/>
                </a:solidFill>
                <a:latin typeface="Arial" panose="020B0604020202020204" pitchFamily="34" charset="0"/>
                <a:cs typeface="Arial" panose="020B0604020202020204" pitchFamily="34" charset="0"/>
              </a:rPr>
              <a:t>Outline</a:t>
            </a:r>
          </a:p>
        </p:txBody>
      </p:sp>
      <p:sp>
        <p:nvSpPr>
          <p:cNvPr id="2" name="Slide Number Placeholder 1">
            <a:extLst>
              <a:ext uri="{FF2B5EF4-FFF2-40B4-BE49-F238E27FC236}">
                <a16:creationId xmlns:a16="http://schemas.microsoft.com/office/drawing/2014/main" id="{7B37B7AB-D900-CE43-A3F1-F20BB0406098}"/>
              </a:ext>
            </a:extLst>
          </p:cNvPr>
          <p:cNvSpPr>
            <a:spLocks noGrp="1"/>
          </p:cNvSpPr>
          <p:nvPr>
            <p:ph type="sldNum" sz="quarter" idx="12"/>
          </p:nvPr>
        </p:nvSpPr>
        <p:spPr/>
        <p:txBody>
          <a:bodyPr/>
          <a:lstStyle/>
          <a:p>
            <a:fld id="{E99A92E8-C76B-DD44-A378-E71D2AB08EFE}" type="slidenum">
              <a:rPr lang="en-US" smtClean="0"/>
              <a:t>9</a:t>
            </a:fld>
            <a:endParaRPr lang="en-US"/>
          </a:p>
        </p:txBody>
      </p:sp>
      <p:sp>
        <p:nvSpPr>
          <p:cNvPr id="3" name="Rectangle 2">
            <a:extLst>
              <a:ext uri="{FF2B5EF4-FFF2-40B4-BE49-F238E27FC236}">
                <a16:creationId xmlns:a16="http://schemas.microsoft.com/office/drawing/2014/main" id="{FFE9D482-B232-9548-A85D-72A793846B5D}"/>
              </a:ext>
            </a:extLst>
          </p:cNvPr>
          <p:cNvSpPr/>
          <p:nvPr/>
        </p:nvSpPr>
        <p:spPr>
          <a:xfrm>
            <a:off x="582171" y="768101"/>
            <a:ext cx="7979658" cy="4992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8140605-16DB-7644-B262-66D31AFBAB1C}"/>
              </a:ext>
            </a:extLst>
          </p:cNvPr>
          <p:cNvSpPr/>
          <p:nvPr/>
        </p:nvSpPr>
        <p:spPr>
          <a:xfrm>
            <a:off x="535692" y="2053389"/>
            <a:ext cx="7979658" cy="388138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5345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22070</TotalTime>
  <Words>3101</Words>
  <Application>Microsoft Macintosh PowerPoint</Application>
  <PresentationFormat>On-screen Show (4:3)</PresentationFormat>
  <Paragraphs>515</Paragraphs>
  <Slides>52</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van der Lee</dc:creator>
  <cp:lastModifiedBy>Oriol Fornés</cp:lastModifiedBy>
  <cp:revision>717</cp:revision>
  <cp:lastPrinted>2018-09-11T22:16:58Z</cp:lastPrinted>
  <dcterms:created xsi:type="dcterms:W3CDTF">2017-11-16T03:19:01Z</dcterms:created>
  <dcterms:modified xsi:type="dcterms:W3CDTF">2018-09-11T22:19:12Z</dcterms:modified>
</cp:coreProperties>
</file>